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3" r:id="rId1"/>
  </p:sldMasterIdLst>
  <p:notesMasterIdLst>
    <p:notesMasterId r:id="rId10"/>
  </p:notesMasterIdLst>
  <p:sldIdLst>
    <p:sldId id="259" r:id="rId2"/>
    <p:sldId id="267" r:id="rId3"/>
    <p:sldId id="274" r:id="rId4"/>
    <p:sldId id="280" r:id="rId5"/>
    <p:sldId id="279" r:id="rId6"/>
    <p:sldId id="278" r:id="rId7"/>
    <p:sldId id="276" r:id="rId8"/>
    <p:sldId id="275"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13"/>
    <p:restoredTop sz="94729"/>
  </p:normalViewPr>
  <p:slideViewPr>
    <p:cSldViewPr snapToGrid="0">
      <p:cViewPr varScale="1">
        <p:scale>
          <a:sx n="108" d="100"/>
          <a:sy n="108" d="100"/>
        </p:scale>
        <p:origin x="19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05B24-E211-4AA4-A278-EF4EEB89D18C}" type="datetimeFigureOut">
              <a:rPr lang="nl-NL" smtClean="0"/>
              <a:t>01-01-2026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A2A551-3BB8-4BA1-B25C-BD380FCBBAFE}" type="slidenum">
              <a:rPr lang="nl-NL" smtClean="0"/>
              <a:t>‹nr.›</a:t>
            </a:fld>
            <a:endParaRPr lang="nl-NL"/>
          </a:p>
        </p:txBody>
      </p:sp>
    </p:spTree>
    <p:extLst>
      <p:ext uri="{BB962C8B-B14F-4D97-AF65-F5344CB8AC3E}">
        <p14:creationId xmlns:p14="http://schemas.microsoft.com/office/powerpoint/2010/main" val="302942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FA2A551-3BB8-4BA1-B25C-BD380FCBBAFE}" type="slidenum">
              <a:rPr lang="nl-NL" smtClean="0"/>
              <a:t>8</a:t>
            </a:fld>
            <a:endParaRPr lang="nl-NL"/>
          </a:p>
        </p:txBody>
      </p:sp>
    </p:spTree>
    <p:extLst>
      <p:ext uri="{BB962C8B-B14F-4D97-AF65-F5344CB8AC3E}">
        <p14:creationId xmlns:p14="http://schemas.microsoft.com/office/powerpoint/2010/main" val="317018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1/1/26</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‹nr.›</a:t>
            </a:fld>
            <a:endParaRPr lang="en-US" dirty="0"/>
          </a:p>
        </p:txBody>
      </p:sp>
    </p:spTree>
    <p:extLst>
      <p:ext uri="{BB962C8B-B14F-4D97-AF65-F5344CB8AC3E}">
        <p14:creationId xmlns:p14="http://schemas.microsoft.com/office/powerpoint/2010/main" val="4040517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1/1/26</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530954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1/1/26</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66514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1/1/26</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532296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1/1/26</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672692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1/1/26</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18769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1/1/26</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856093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1/1/26</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016289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1/1/26</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828427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1/1/26</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75197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1/1/26</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826082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1/1/26</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‹nr.›</a:t>
            </a:fld>
            <a:endParaRPr lang="en-US"/>
          </a:p>
        </p:txBody>
      </p:sp>
    </p:spTree>
    <p:extLst>
      <p:ext uri="{BB962C8B-B14F-4D97-AF65-F5344CB8AC3E}">
        <p14:creationId xmlns:p14="http://schemas.microsoft.com/office/powerpoint/2010/main" val="3115627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62" r:id="rId6"/>
    <p:sldLayoutId id="2147483857" r:id="rId7"/>
    <p:sldLayoutId id="2147483858" r:id="rId8"/>
    <p:sldLayoutId id="2147483859" r:id="rId9"/>
    <p:sldLayoutId id="2147483861" r:id="rId10"/>
    <p:sldLayoutId id="2147483860"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A4AFDF-B9B2-0FAE-4A57-689E589E25DA}"/>
            </a:ext>
          </a:extLst>
        </p:cNvPr>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5A786381-DB23-F768-913D-7F5B1B574B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7C67142F-87B4-482C-AEB3-A1141AB0D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8" name="Rectangle 1047">
            <a:extLst>
              <a:ext uri="{FF2B5EF4-FFF2-40B4-BE49-F238E27FC236}">
                <a16:creationId xmlns:a16="http://schemas.microsoft.com/office/drawing/2014/main" id="{84F0FF78-8EDF-54DD-2A84-3DDC4EC7E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40767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9102748-2888-24D4-01A8-8BF9D7A9F007}"/>
              </a:ext>
            </a:extLst>
          </p:cNvPr>
          <p:cNvSpPr>
            <a:spLocks noGrp="1"/>
          </p:cNvSpPr>
          <p:nvPr>
            <p:ph type="ctrTitle"/>
          </p:nvPr>
        </p:nvSpPr>
        <p:spPr>
          <a:xfrm>
            <a:off x="1371599" y="1223889"/>
            <a:ext cx="2705101" cy="2508139"/>
          </a:xfrm>
        </p:spPr>
        <p:txBody>
          <a:bodyPr>
            <a:normAutofit/>
          </a:bodyPr>
          <a:lstStyle/>
          <a:p>
            <a:r>
              <a:rPr lang="nl-NL" sz="3200" dirty="0"/>
              <a:t>Fictie</a:t>
            </a:r>
            <a:br>
              <a:rPr lang="nl-NL" sz="3200" dirty="0"/>
            </a:br>
            <a:r>
              <a:rPr lang="nl-NL" sz="3200" dirty="0"/>
              <a:t>lessen</a:t>
            </a:r>
          </a:p>
        </p:txBody>
      </p:sp>
      <p:sp>
        <p:nvSpPr>
          <p:cNvPr id="3" name="Ondertitel 2">
            <a:extLst>
              <a:ext uri="{FF2B5EF4-FFF2-40B4-BE49-F238E27FC236}">
                <a16:creationId xmlns:a16="http://schemas.microsoft.com/office/drawing/2014/main" id="{059362C6-ECE0-F77D-69FA-1FD016831EF7}"/>
              </a:ext>
            </a:extLst>
          </p:cNvPr>
          <p:cNvSpPr>
            <a:spLocks noGrp="1"/>
          </p:cNvSpPr>
          <p:nvPr>
            <p:ph type="subTitle" idx="1"/>
          </p:nvPr>
        </p:nvSpPr>
        <p:spPr>
          <a:xfrm>
            <a:off x="1371600" y="4114800"/>
            <a:ext cx="2705100" cy="1371601"/>
          </a:xfrm>
        </p:spPr>
        <p:txBody>
          <a:bodyPr>
            <a:normAutofit/>
          </a:bodyPr>
          <a:lstStyle/>
          <a:p>
            <a:r>
              <a:rPr lang="nl-NL" sz="3600" dirty="0"/>
              <a:t>Oever</a:t>
            </a:r>
          </a:p>
          <a:p>
            <a:r>
              <a:rPr lang="nl-NL" sz="2000" dirty="0"/>
              <a:t>Ludwig </a:t>
            </a:r>
            <a:r>
              <a:rPr lang="nl-NL" sz="2000" dirty="0" err="1"/>
              <a:t>Volbeda</a:t>
            </a:r>
            <a:endParaRPr lang="nl-NL" sz="2000" dirty="0"/>
          </a:p>
        </p:txBody>
      </p:sp>
      <p:pic>
        <p:nvPicPr>
          <p:cNvPr id="1026" name="Picture 2" descr="Tzum | Recensie: Ludwig Volbeda - Oever - Tzum">
            <a:extLst>
              <a:ext uri="{FF2B5EF4-FFF2-40B4-BE49-F238E27FC236}">
                <a16:creationId xmlns:a16="http://schemas.microsoft.com/office/drawing/2014/main" id="{99A2B5AE-2AC2-2143-9F90-86C0CC9E11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361" r="16641" b="-1"/>
          <a:stretch>
            <a:fillRect/>
          </a:stretch>
        </p:blipFill>
        <p:spPr bwMode="auto">
          <a:xfrm>
            <a:off x="5410200" y="10"/>
            <a:ext cx="67818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095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96D06E-E56D-00D5-0F4F-23997080C6FB}"/>
            </a:ext>
          </a:extLst>
        </p:cNvPr>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EFB1BCE4-3EB4-3D54-056C-54E9CE3CF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F95C659D-2A67-B1E9-D678-E8E17DFD2493}"/>
              </a:ext>
            </a:extLst>
          </p:cNvPr>
          <p:cNvPicPr>
            <a:picLocks noChangeAspect="1"/>
          </p:cNvPicPr>
          <p:nvPr/>
        </p:nvPicPr>
        <p:blipFill>
          <a:blip r:embed="rId2"/>
          <a:stretch>
            <a:fillRect/>
          </a:stretch>
        </p:blipFill>
        <p:spPr>
          <a:xfrm rot="5400000">
            <a:off x="932032" y="-2666999"/>
            <a:ext cx="10327935" cy="12192001"/>
          </a:xfrm>
          <a:prstGeom prst="rect">
            <a:avLst/>
          </a:prstGeom>
        </p:spPr>
      </p:pic>
      <p:sp>
        <p:nvSpPr>
          <p:cNvPr id="1055" name="Rectangle 1054">
            <a:extLst>
              <a:ext uri="{FF2B5EF4-FFF2-40B4-BE49-F238E27FC236}">
                <a16:creationId xmlns:a16="http://schemas.microsoft.com/office/drawing/2014/main" id="{54709C27-9E94-9D76-2426-F74BA6044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00" y="2057400"/>
            <a:ext cx="6781800" cy="27432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5FB5D3-AE1E-02F7-CC7E-C5951452E792}"/>
              </a:ext>
            </a:extLst>
          </p:cNvPr>
          <p:cNvSpPr>
            <a:spLocks noGrp="1"/>
          </p:cNvSpPr>
          <p:nvPr>
            <p:ph type="ctrTitle"/>
          </p:nvPr>
        </p:nvSpPr>
        <p:spPr>
          <a:xfrm>
            <a:off x="3390900" y="2516094"/>
            <a:ext cx="5448300" cy="1057099"/>
          </a:xfrm>
        </p:spPr>
        <p:txBody>
          <a:bodyPr>
            <a:normAutofit/>
          </a:bodyPr>
          <a:lstStyle/>
          <a:p>
            <a:r>
              <a:rPr lang="nl-NL" sz="3200" dirty="0">
                <a:solidFill>
                  <a:schemeClr val="bg2"/>
                </a:solidFill>
              </a:rPr>
              <a:t>Les 4</a:t>
            </a:r>
          </a:p>
        </p:txBody>
      </p:sp>
      <p:sp>
        <p:nvSpPr>
          <p:cNvPr id="3" name="Ondertitel 2">
            <a:extLst>
              <a:ext uri="{FF2B5EF4-FFF2-40B4-BE49-F238E27FC236}">
                <a16:creationId xmlns:a16="http://schemas.microsoft.com/office/drawing/2014/main" id="{4EE46B8A-92A1-E4DC-5809-1F912976B92E}"/>
              </a:ext>
            </a:extLst>
          </p:cNvPr>
          <p:cNvSpPr>
            <a:spLocks noGrp="1"/>
          </p:cNvSpPr>
          <p:nvPr>
            <p:ph type="subTitle" idx="1"/>
          </p:nvPr>
        </p:nvSpPr>
        <p:spPr>
          <a:xfrm>
            <a:off x="3390900" y="3713871"/>
            <a:ext cx="5448300" cy="750554"/>
          </a:xfrm>
        </p:spPr>
        <p:txBody>
          <a:bodyPr>
            <a:normAutofit/>
          </a:bodyPr>
          <a:lstStyle/>
          <a:p>
            <a:pPr>
              <a:lnSpc>
                <a:spcPct val="90000"/>
              </a:lnSpc>
            </a:pPr>
            <a:r>
              <a:rPr lang="nl-NL" sz="3600" dirty="0">
                <a:solidFill>
                  <a:schemeClr val="bg1"/>
                </a:solidFill>
              </a:rPr>
              <a:t>‘Oever’</a:t>
            </a:r>
          </a:p>
        </p:txBody>
      </p:sp>
    </p:spTree>
    <p:extLst>
      <p:ext uri="{BB962C8B-B14F-4D97-AF65-F5344CB8AC3E}">
        <p14:creationId xmlns:p14="http://schemas.microsoft.com/office/powerpoint/2010/main" val="47978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D4CCFB-8988-D506-70D9-E457FA2E5E82}"/>
            </a:ext>
          </a:extLst>
        </p:cNvPr>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BADE4FA1-29E6-F881-93D7-5B945FFF8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insect, ongewerveld dier, ongedierte, geleedpotige&#10;&#10;Door AI gegenereerde inhoud is mogelijk onjuist.">
            <a:extLst>
              <a:ext uri="{FF2B5EF4-FFF2-40B4-BE49-F238E27FC236}">
                <a16:creationId xmlns:a16="http://schemas.microsoft.com/office/drawing/2014/main" id="{B0C1A10E-599E-0561-EE87-A55357F9852B}"/>
              </a:ext>
            </a:extLst>
          </p:cNvPr>
          <p:cNvPicPr>
            <a:picLocks noChangeAspect="1"/>
          </p:cNvPicPr>
          <p:nvPr/>
        </p:nvPicPr>
        <p:blipFill>
          <a:blip r:embed="rId2"/>
          <a:srcRect l="2108" r="2436"/>
          <a:stretch>
            <a:fillRect/>
          </a:stretch>
        </p:blipFill>
        <p:spPr>
          <a:xfrm>
            <a:off x="20" y="10"/>
            <a:ext cx="4762480" cy="6857989"/>
          </a:xfrm>
          <a:prstGeom prst="rect">
            <a:avLst/>
          </a:prstGeom>
        </p:spPr>
      </p:pic>
      <p:sp>
        <p:nvSpPr>
          <p:cNvPr id="1055" name="Rectangle 1054">
            <a:extLst>
              <a:ext uri="{FF2B5EF4-FFF2-40B4-BE49-F238E27FC236}">
                <a16:creationId xmlns:a16="http://schemas.microsoft.com/office/drawing/2014/main" id="{A785DEF0-8B66-4654-D329-99828F66E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57" name="Rectangle 1056">
            <a:extLst>
              <a:ext uri="{FF2B5EF4-FFF2-40B4-BE49-F238E27FC236}">
                <a16:creationId xmlns:a16="http://schemas.microsoft.com/office/drawing/2014/main" id="{8A920CEA-C0AB-CBBC-16BE-015027BCA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52C54FE-0F69-6FD7-5BBE-42556F6E17D1}"/>
              </a:ext>
            </a:extLst>
          </p:cNvPr>
          <p:cNvSpPr>
            <a:spLocks noGrp="1"/>
          </p:cNvSpPr>
          <p:nvPr>
            <p:ph type="ctrTitle"/>
          </p:nvPr>
        </p:nvSpPr>
        <p:spPr>
          <a:xfrm>
            <a:off x="6096000" y="2227390"/>
            <a:ext cx="4762500" cy="2360429"/>
          </a:xfrm>
        </p:spPr>
        <p:txBody>
          <a:bodyPr>
            <a:normAutofit/>
          </a:bodyPr>
          <a:lstStyle/>
          <a:p>
            <a:r>
              <a:rPr lang="nl-NL" dirty="0"/>
              <a:t>Lezen</a:t>
            </a:r>
          </a:p>
        </p:txBody>
      </p:sp>
      <p:sp>
        <p:nvSpPr>
          <p:cNvPr id="3" name="Ondertitel 2">
            <a:extLst>
              <a:ext uri="{FF2B5EF4-FFF2-40B4-BE49-F238E27FC236}">
                <a16:creationId xmlns:a16="http://schemas.microsoft.com/office/drawing/2014/main" id="{F5C64595-B4E6-058A-2805-319AA90CB190}"/>
              </a:ext>
            </a:extLst>
          </p:cNvPr>
          <p:cNvSpPr>
            <a:spLocks noGrp="1"/>
          </p:cNvSpPr>
          <p:nvPr>
            <p:ph type="subTitle" idx="1"/>
          </p:nvPr>
        </p:nvSpPr>
        <p:spPr>
          <a:xfrm>
            <a:off x="6096000" y="4623114"/>
            <a:ext cx="4762500" cy="1371601"/>
          </a:xfrm>
        </p:spPr>
        <p:txBody>
          <a:bodyPr>
            <a:normAutofit/>
          </a:bodyPr>
          <a:lstStyle/>
          <a:p>
            <a:r>
              <a:rPr lang="nl-NL" dirty="0"/>
              <a:t>Pagina 86 - 126</a:t>
            </a:r>
          </a:p>
        </p:txBody>
      </p:sp>
      <p:sp>
        <p:nvSpPr>
          <p:cNvPr id="6" name="Stroomdiagram: Alternatief proces 4">
            <a:extLst>
              <a:ext uri="{FF2B5EF4-FFF2-40B4-BE49-F238E27FC236}">
                <a16:creationId xmlns:a16="http://schemas.microsoft.com/office/drawing/2014/main" id="{893EE9CB-ACC6-FDF5-A6AD-41D3103E00D7}"/>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Lezen</a:t>
            </a:r>
          </a:p>
        </p:txBody>
      </p:sp>
      <p:pic>
        <p:nvPicPr>
          <p:cNvPr id="8" name="Graphic 7" descr="Storytelling silhouet">
            <a:extLst>
              <a:ext uri="{FF2B5EF4-FFF2-40B4-BE49-F238E27FC236}">
                <a16:creationId xmlns:a16="http://schemas.microsoft.com/office/drawing/2014/main" id="{662B25DB-FFF8-788A-43AA-7485CC2F56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06702" y="1266509"/>
            <a:ext cx="2141095" cy="2141095"/>
          </a:xfrm>
          <a:prstGeom prst="rect">
            <a:avLst/>
          </a:prstGeom>
        </p:spPr>
      </p:pic>
    </p:spTree>
    <p:extLst>
      <p:ext uri="{BB962C8B-B14F-4D97-AF65-F5344CB8AC3E}">
        <p14:creationId xmlns:p14="http://schemas.microsoft.com/office/powerpoint/2010/main" val="43046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F73F13-F4B4-6C48-2B38-76EE7C97D1F6}"/>
            </a:ext>
          </a:extLst>
        </p:cNvPr>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C6771E30-A604-493B-BC4C-1AA766591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C08EC5-4978-3976-DE19-44BFD4638A1B}"/>
              </a:ext>
            </a:extLst>
          </p:cNvPr>
          <p:cNvSpPr>
            <a:spLocks noGrp="1"/>
          </p:cNvSpPr>
          <p:nvPr>
            <p:ph type="ctrTitle"/>
          </p:nvPr>
        </p:nvSpPr>
        <p:spPr>
          <a:xfrm>
            <a:off x="5386296" y="685800"/>
            <a:ext cx="6119904" cy="1027953"/>
          </a:xfrm>
        </p:spPr>
        <p:txBody>
          <a:bodyPr vert="horz" lIns="91440" tIns="45720" rIns="91440" bIns="45720" rtlCol="0" anchor="b">
            <a:normAutofit/>
          </a:bodyPr>
          <a:lstStyle/>
          <a:p>
            <a:r>
              <a:rPr lang="en-US" sz="3200" b="1" i="0" u="none" strike="noStrike" kern="1200" cap="all" spc="300" baseline="0" dirty="0">
                <a:solidFill>
                  <a:schemeClr val="tx2"/>
                </a:solidFill>
                <a:effectLst/>
                <a:latin typeface="+mj-lt"/>
                <a:ea typeface="+mj-ea"/>
                <a:cs typeface="+mj-cs"/>
              </a:rPr>
              <a:t>De Onzichtbare Draad</a:t>
            </a:r>
            <a:br>
              <a:rPr lang="en-US" sz="3200" b="1" i="0" u="none" strike="noStrike" kern="1200" cap="all" spc="300" baseline="0" dirty="0">
                <a:solidFill>
                  <a:schemeClr val="tx2"/>
                </a:solidFill>
                <a:effectLst/>
                <a:latin typeface="+mj-lt"/>
                <a:ea typeface="+mj-ea"/>
                <a:cs typeface="+mj-cs"/>
              </a:rPr>
            </a:br>
            <a:endParaRPr lang="en-US" sz="3200" b="0" i="0" u="none" strike="noStrike" kern="1200" cap="all" spc="300" baseline="0" dirty="0">
              <a:solidFill>
                <a:schemeClr val="tx2"/>
              </a:solidFill>
              <a:effectLst/>
              <a:latin typeface="+mj-lt"/>
              <a:ea typeface="+mj-ea"/>
              <a:cs typeface="+mj-cs"/>
            </a:endParaRPr>
          </a:p>
        </p:txBody>
      </p:sp>
      <p:sp>
        <p:nvSpPr>
          <p:cNvPr id="1042" name="Rectangle 1041">
            <a:extLst>
              <a:ext uri="{FF2B5EF4-FFF2-40B4-BE49-F238E27FC236}">
                <a16:creationId xmlns:a16="http://schemas.microsoft.com/office/drawing/2014/main" id="{913EDF91-3802-4360-909F-A0509363D4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625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ndertitel 2">
            <a:extLst>
              <a:ext uri="{FF2B5EF4-FFF2-40B4-BE49-F238E27FC236}">
                <a16:creationId xmlns:a16="http://schemas.microsoft.com/office/drawing/2014/main" id="{A9A4741B-630B-C49A-F3C1-675BD5BE6241}"/>
              </a:ext>
            </a:extLst>
          </p:cNvPr>
          <p:cNvSpPr>
            <a:spLocks noGrp="1"/>
          </p:cNvSpPr>
          <p:nvPr>
            <p:ph type="subTitle" idx="1"/>
          </p:nvPr>
        </p:nvSpPr>
        <p:spPr>
          <a:xfrm>
            <a:off x="5364126" y="1524001"/>
            <a:ext cx="6165978" cy="4764604"/>
          </a:xfrm>
        </p:spPr>
        <p:txBody>
          <a:bodyPr vert="horz" lIns="91440" tIns="45720" rIns="91440" bIns="45720" rtlCol="0">
            <a:noAutofit/>
          </a:bodyPr>
          <a:lstStyle/>
          <a:p>
            <a:pPr algn="l">
              <a:lnSpc>
                <a:spcPct val="90000"/>
              </a:lnSpc>
            </a:pPr>
            <a:r>
              <a:rPr lang="en-US" b="1" i="0" u="none" strike="noStrike" dirty="0">
                <a:effectLst/>
              </a:rPr>
              <a:t>✏️</a:t>
            </a:r>
            <a:r>
              <a:rPr lang="en-US" b="1" u="none" strike="noStrike" dirty="0">
                <a:effectLst/>
              </a:rPr>
              <a:t> Stap 1 – </a:t>
            </a:r>
            <a:r>
              <a:rPr lang="en-US" b="1" u="none" strike="noStrike" dirty="0" err="1">
                <a:effectLst/>
              </a:rPr>
              <a:t>Individueel</a:t>
            </a:r>
            <a:br>
              <a:rPr lang="en-US" b="1" u="none" strike="noStrike" dirty="0">
                <a:effectLst/>
              </a:rPr>
            </a:br>
            <a:r>
              <a:rPr lang="en-US" b="0" u="none" strike="noStrike" dirty="0">
                <a:effectLst/>
              </a:rPr>
              <a:t>Schrijf één verbinding op tussen twee personages:</a:t>
            </a:r>
            <a:br>
              <a:rPr lang="en-US" b="0" u="none" strike="noStrike" dirty="0">
                <a:effectLst/>
              </a:rPr>
            </a:br>
            <a:r>
              <a:rPr lang="en-US" b="0" u="none" strike="noStrike" dirty="0" err="1">
                <a:effectLst/>
              </a:rPr>
              <a:t>bijvoorbeeld</a:t>
            </a:r>
            <a:r>
              <a:rPr lang="en-US" b="0" u="none" strike="noStrike" dirty="0">
                <a:effectLst/>
              </a:rPr>
              <a:t>: </a:t>
            </a:r>
            <a:r>
              <a:rPr lang="en-US" b="0" u="none" strike="noStrike" dirty="0" err="1">
                <a:effectLst/>
              </a:rPr>
              <a:t>een</a:t>
            </a:r>
            <a:r>
              <a:rPr lang="en-US" b="0" u="none" strike="noStrike" dirty="0">
                <a:effectLst/>
              </a:rPr>
              <a:t> </a:t>
            </a:r>
            <a:r>
              <a:rPr lang="en-US" b="0" u="none" strike="noStrike" dirty="0" err="1">
                <a:effectLst/>
              </a:rPr>
              <a:t>gedeeld</a:t>
            </a:r>
            <a:r>
              <a:rPr lang="en-US" b="0" u="none" strike="noStrike" dirty="0">
                <a:effectLst/>
              </a:rPr>
              <a:t> </a:t>
            </a:r>
            <a:r>
              <a:rPr lang="en-US" b="0" u="none" strike="noStrike" dirty="0" err="1">
                <a:effectLst/>
              </a:rPr>
              <a:t>gevoel</a:t>
            </a:r>
            <a:r>
              <a:rPr lang="en-US" b="0" u="none" strike="noStrike" dirty="0">
                <a:effectLst/>
              </a:rPr>
              <a:t>, </a:t>
            </a:r>
            <a:r>
              <a:rPr lang="en-US" b="0" u="none" strike="noStrike" dirty="0" err="1">
                <a:effectLst/>
              </a:rPr>
              <a:t>een</a:t>
            </a:r>
            <a:r>
              <a:rPr lang="en-US" b="0" u="none" strike="noStrike" dirty="0">
                <a:effectLst/>
              </a:rPr>
              <a:t> </a:t>
            </a:r>
            <a:r>
              <a:rPr lang="en-US" b="0" u="none" strike="noStrike" dirty="0" err="1">
                <a:effectLst/>
              </a:rPr>
              <a:t>gebeurtenis</a:t>
            </a:r>
            <a:r>
              <a:rPr lang="en-US" b="0" u="none" strike="noStrike" dirty="0">
                <a:effectLst/>
              </a:rPr>
              <a:t> </a:t>
            </a:r>
            <a:r>
              <a:rPr lang="en-US" dirty="0"/>
              <a:t>of </a:t>
            </a:r>
            <a:r>
              <a:rPr lang="en-US" b="0" u="none" strike="noStrike" dirty="0" err="1">
                <a:effectLst/>
              </a:rPr>
              <a:t>overeenkomst</a:t>
            </a:r>
            <a:r>
              <a:rPr lang="en-US" b="0" u="none" strike="noStrike" dirty="0">
                <a:effectLst/>
              </a:rPr>
              <a:t> / </a:t>
            </a:r>
            <a:r>
              <a:rPr lang="en-US" b="0" u="none" strike="noStrike" dirty="0" err="1">
                <a:effectLst/>
              </a:rPr>
              <a:t>verschil</a:t>
            </a:r>
            <a:r>
              <a:rPr lang="en-US" b="0" u="none" strike="noStrike" dirty="0">
                <a:effectLst/>
              </a:rPr>
              <a:t>.</a:t>
            </a:r>
          </a:p>
          <a:p>
            <a:pPr algn="l">
              <a:lnSpc>
                <a:spcPct val="90000"/>
              </a:lnSpc>
            </a:pPr>
            <a:br>
              <a:rPr lang="en-US" b="0" u="none" strike="noStrike" dirty="0">
                <a:effectLst/>
              </a:rPr>
            </a:br>
            <a:r>
              <a:rPr lang="en-US" b="1" i="0" u="none" strike="noStrike" dirty="0">
                <a:effectLst/>
              </a:rPr>
              <a:t>💬 </a:t>
            </a:r>
            <a:r>
              <a:rPr lang="en-US" b="1" u="none" strike="noStrike" dirty="0">
                <a:effectLst/>
              </a:rPr>
              <a:t>Stap 2 – Delen</a:t>
            </a:r>
            <a:br>
              <a:rPr lang="en-US" b="1" u="none" strike="noStrike" dirty="0">
                <a:effectLst/>
              </a:rPr>
            </a:br>
            <a:r>
              <a:rPr lang="en-US" b="0" u="none" strike="noStrike" dirty="0">
                <a:effectLst/>
              </a:rPr>
              <a:t>Deel </a:t>
            </a:r>
            <a:r>
              <a:rPr lang="en-US" b="0" u="none" strike="noStrike" dirty="0" err="1">
                <a:effectLst/>
              </a:rPr>
              <a:t>jouw</a:t>
            </a:r>
            <a:r>
              <a:rPr lang="en-US" b="0" u="none" strike="noStrike" dirty="0">
                <a:effectLst/>
              </a:rPr>
              <a:t> </a:t>
            </a:r>
            <a:r>
              <a:rPr lang="en-US" b="0" u="none" strike="noStrike" dirty="0" err="1">
                <a:effectLst/>
              </a:rPr>
              <a:t>verbinding</a:t>
            </a:r>
            <a:r>
              <a:rPr lang="en-US" b="0" u="none" strike="noStrike" dirty="0">
                <a:effectLst/>
              </a:rPr>
              <a:t> met de </a:t>
            </a:r>
            <a:r>
              <a:rPr lang="en-US" b="0" u="none" strike="noStrike" dirty="0" err="1">
                <a:effectLst/>
              </a:rPr>
              <a:t>buurman</a:t>
            </a:r>
            <a:r>
              <a:rPr lang="en-US" b="0" u="none" strike="noStrike" dirty="0">
                <a:effectLst/>
              </a:rPr>
              <a:t>/</a:t>
            </a:r>
            <a:r>
              <a:rPr lang="en-US" b="0" u="none" strike="noStrike" dirty="0" err="1">
                <a:effectLst/>
              </a:rPr>
              <a:t>buurvrouw</a:t>
            </a:r>
            <a:r>
              <a:rPr lang="en-US" dirty="0"/>
              <a:t>:</a:t>
            </a:r>
            <a:br>
              <a:rPr lang="en-US" b="0" u="none" strike="noStrike" dirty="0">
                <a:effectLst/>
              </a:rPr>
            </a:br>
            <a:r>
              <a:rPr lang="en-US" b="0" i="0" u="none" strike="noStrike" dirty="0">
                <a:effectLst/>
              </a:rPr>
              <a:t>🤔</a:t>
            </a:r>
            <a:r>
              <a:rPr lang="en-US" b="0" u="none" strike="noStrike" dirty="0">
                <a:effectLst/>
              </a:rPr>
              <a:t> Wat valt op?</a:t>
            </a:r>
            <a:br>
              <a:rPr lang="en-US" b="0" u="none" strike="noStrike" dirty="0">
                <a:effectLst/>
              </a:rPr>
            </a:br>
            <a:r>
              <a:rPr lang="en-US" b="0" i="0" u="none" strike="noStrike" dirty="0">
                <a:effectLst/>
              </a:rPr>
              <a:t>👀 </a:t>
            </a:r>
            <a:r>
              <a:rPr lang="en-US" b="0" u="none" strike="noStrike" dirty="0">
                <a:effectLst/>
              </a:rPr>
              <a:t>Welke personages keren </a:t>
            </a:r>
            <a:r>
              <a:rPr lang="en-US" b="0" u="none" strike="noStrike" dirty="0" err="1">
                <a:effectLst/>
              </a:rPr>
              <a:t>terug</a:t>
            </a:r>
            <a:r>
              <a:rPr lang="en-US" b="0" u="none" strike="noStrike" dirty="0">
                <a:effectLst/>
              </a:rPr>
              <a:t>?</a:t>
            </a:r>
          </a:p>
          <a:p>
            <a:pPr algn="l">
              <a:lnSpc>
                <a:spcPct val="90000"/>
              </a:lnSpc>
            </a:pPr>
            <a:br>
              <a:rPr lang="en-US" b="0" u="none" strike="noStrike" dirty="0">
                <a:effectLst/>
              </a:rPr>
            </a:br>
            <a:r>
              <a:rPr lang="en-US" b="1" i="0" u="none" strike="noStrike" dirty="0">
                <a:effectLst/>
              </a:rPr>
              <a:t>🔗 </a:t>
            </a:r>
            <a:r>
              <a:rPr lang="en-US" b="1" u="none" strike="noStrike" dirty="0">
                <a:effectLst/>
              </a:rPr>
              <a:t>Stap 3 – Brug</a:t>
            </a:r>
            <a:br>
              <a:rPr lang="en-US" b="1" u="none" strike="noStrike" dirty="0">
                <a:effectLst/>
              </a:rPr>
            </a:br>
            <a:r>
              <a:rPr lang="en-US" b="0" u="none" strike="noStrike" dirty="0">
                <a:effectLst/>
              </a:rPr>
              <a:t>Deze mini-verbindingen gebruiken we straks bij het maken van de </a:t>
            </a:r>
            <a:r>
              <a:rPr lang="en-US" b="1" u="none" strike="noStrike" dirty="0">
                <a:effectLst/>
              </a:rPr>
              <a:t>stamboomposter</a:t>
            </a:r>
            <a:r>
              <a:rPr lang="en-US" b="0" u="none" strike="noStrike" dirty="0">
                <a:effectLst/>
              </a:rPr>
              <a:t>.</a:t>
            </a:r>
            <a:endParaRPr lang="en-US" dirty="0"/>
          </a:p>
        </p:txBody>
      </p:sp>
      <p:pic>
        <p:nvPicPr>
          <p:cNvPr id="8" name="Afbeelding 7" descr="Afbeelding met schets, tekening, kunst, zwart-wit&#10;&#10;Door AI gegenereerde inhoud is mogelijk onjuist.">
            <a:extLst>
              <a:ext uri="{FF2B5EF4-FFF2-40B4-BE49-F238E27FC236}">
                <a16:creationId xmlns:a16="http://schemas.microsoft.com/office/drawing/2014/main" id="{0D01B4D8-FEDE-C350-7FF9-F209899AF1A5}"/>
              </a:ext>
            </a:extLst>
          </p:cNvPr>
          <p:cNvPicPr>
            <a:picLocks noChangeAspect="1"/>
          </p:cNvPicPr>
          <p:nvPr/>
        </p:nvPicPr>
        <p:blipFill>
          <a:blip r:embed="rId2"/>
          <a:stretch>
            <a:fillRect/>
          </a:stretch>
        </p:blipFill>
        <p:spPr>
          <a:xfrm>
            <a:off x="440473" y="685800"/>
            <a:ext cx="3881554" cy="5512017"/>
          </a:xfrm>
          <a:prstGeom prst="rect">
            <a:avLst/>
          </a:prstGeom>
        </p:spPr>
      </p:pic>
      <p:sp>
        <p:nvSpPr>
          <p:cNvPr id="4" name="Rechthoek 3">
            <a:extLst>
              <a:ext uri="{FF2B5EF4-FFF2-40B4-BE49-F238E27FC236}">
                <a16:creationId xmlns:a16="http://schemas.microsoft.com/office/drawing/2014/main" id="{294C2FA6-738F-27AF-6D90-467E1664A3BF}"/>
              </a:ext>
            </a:extLst>
          </p:cNvPr>
          <p:cNvSpPr/>
          <p:nvPr/>
        </p:nvSpPr>
        <p:spPr>
          <a:xfrm rot="19557811">
            <a:off x="929144" y="4722904"/>
            <a:ext cx="3862317" cy="777922"/>
          </a:xfrm>
          <a:custGeom>
            <a:avLst/>
            <a:gdLst>
              <a:gd name="connsiteX0" fmla="*/ 0 w 3862317"/>
              <a:gd name="connsiteY0" fmla="*/ 0 h 777922"/>
              <a:gd name="connsiteX1" fmla="*/ 474513 w 3862317"/>
              <a:gd name="connsiteY1" fmla="*/ 0 h 777922"/>
              <a:gd name="connsiteX2" fmla="*/ 987650 w 3862317"/>
              <a:gd name="connsiteY2" fmla="*/ 0 h 777922"/>
              <a:gd name="connsiteX3" fmla="*/ 1539409 w 3862317"/>
              <a:gd name="connsiteY3" fmla="*/ 0 h 777922"/>
              <a:gd name="connsiteX4" fmla="*/ 2129792 w 3862317"/>
              <a:gd name="connsiteY4" fmla="*/ 0 h 777922"/>
              <a:gd name="connsiteX5" fmla="*/ 2604305 w 3862317"/>
              <a:gd name="connsiteY5" fmla="*/ 0 h 777922"/>
              <a:gd name="connsiteX6" fmla="*/ 3233311 w 3862317"/>
              <a:gd name="connsiteY6" fmla="*/ 0 h 777922"/>
              <a:gd name="connsiteX7" fmla="*/ 3862317 w 3862317"/>
              <a:gd name="connsiteY7" fmla="*/ 0 h 777922"/>
              <a:gd name="connsiteX8" fmla="*/ 3862317 w 3862317"/>
              <a:gd name="connsiteY8" fmla="*/ 373403 h 777922"/>
              <a:gd name="connsiteX9" fmla="*/ 3862317 w 3862317"/>
              <a:gd name="connsiteY9" fmla="*/ 777922 h 777922"/>
              <a:gd name="connsiteX10" fmla="*/ 3387804 w 3862317"/>
              <a:gd name="connsiteY10" fmla="*/ 777922 h 777922"/>
              <a:gd name="connsiteX11" fmla="*/ 2951914 w 3862317"/>
              <a:gd name="connsiteY11" fmla="*/ 777922 h 777922"/>
              <a:gd name="connsiteX12" fmla="*/ 2516024 w 3862317"/>
              <a:gd name="connsiteY12" fmla="*/ 777922 h 777922"/>
              <a:gd name="connsiteX13" fmla="*/ 1925641 w 3862317"/>
              <a:gd name="connsiteY13" fmla="*/ 777922 h 777922"/>
              <a:gd name="connsiteX14" fmla="*/ 1296635 w 3862317"/>
              <a:gd name="connsiteY14" fmla="*/ 777922 h 777922"/>
              <a:gd name="connsiteX15" fmla="*/ 822122 w 3862317"/>
              <a:gd name="connsiteY15" fmla="*/ 777922 h 777922"/>
              <a:gd name="connsiteX16" fmla="*/ 0 w 3862317"/>
              <a:gd name="connsiteY16" fmla="*/ 777922 h 777922"/>
              <a:gd name="connsiteX17" fmla="*/ 0 w 3862317"/>
              <a:gd name="connsiteY17" fmla="*/ 373403 h 777922"/>
              <a:gd name="connsiteX18" fmla="*/ 0 w 3862317"/>
              <a:gd name="connsiteY18" fmla="*/ 0 h 77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62317" h="777922" fill="none" extrusionOk="0">
                <a:moveTo>
                  <a:pt x="0" y="0"/>
                </a:moveTo>
                <a:cubicBezTo>
                  <a:pt x="171678" y="-28235"/>
                  <a:pt x="274652" y="41248"/>
                  <a:pt x="474513" y="0"/>
                </a:cubicBezTo>
                <a:cubicBezTo>
                  <a:pt x="674374" y="-41248"/>
                  <a:pt x="763947" y="5825"/>
                  <a:pt x="987650" y="0"/>
                </a:cubicBezTo>
                <a:cubicBezTo>
                  <a:pt x="1211353" y="-5825"/>
                  <a:pt x="1279119" y="2278"/>
                  <a:pt x="1539409" y="0"/>
                </a:cubicBezTo>
                <a:cubicBezTo>
                  <a:pt x="1799699" y="-2278"/>
                  <a:pt x="1845557" y="24149"/>
                  <a:pt x="2129792" y="0"/>
                </a:cubicBezTo>
                <a:cubicBezTo>
                  <a:pt x="2414027" y="-24149"/>
                  <a:pt x="2479449" y="32081"/>
                  <a:pt x="2604305" y="0"/>
                </a:cubicBezTo>
                <a:cubicBezTo>
                  <a:pt x="2729161" y="-32081"/>
                  <a:pt x="3043550" y="37962"/>
                  <a:pt x="3233311" y="0"/>
                </a:cubicBezTo>
                <a:cubicBezTo>
                  <a:pt x="3423072" y="-37962"/>
                  <a:pt x="3645119" y="56754"/>
                  <a:pt x="3862317" y="0"/>
                </a:cubicBezTo>
                <a:cubicBezTo>
                  <a:pt x="3871742" y="135987"/>
                  <a:pt x="3858279" y="261807"/>
                  <a:pt x="3862317" y="373403"/>
                </a:cubicBezTo>
                <a:cubicBezTo>
                  <a:pt x="3866355" y="484999"/>
                  <a:pt x="3824522" y="635526"/>
                  <a:pt x="3862317" y="777922"/>
                </a:cubicBezTo>
                <a:cubicBezTo>
                  <a:pt x="3699248" y="810816"/>
                  <a:pt x="3595129" y="752444"/>
                  <a:pt x="3387804" y="777922"/>
                </a:cubicBezTo>
                <a:cubicBezTo>
                  <a:pt x="3180479" y="803400"/>
                  <a:pt x="3078771" y="756203"/>
                  <a:pt x="2951914" y="777922"/>
                </a:cubicBezTo>
                <a:cubicBezTo>
                  <a:pt x="2825057" y="799641"/>
                  <a:pt x="2651365" y="750240"/>
                  <a:pt x="2516024" y="777922"/>
                </a:cubicBezTo>
                <a:cubicBezTo>
                  <a:pt x="2380683" y="805604"/>
                  <a:pt x="2108149" y="736881"/>
                  <a:pt x="1925641" y="777922"/>
                </a:cubicBezTo>
                <a:cubicBezTo>
                  <a:pt x="1743133" y="818963"/>
                  <a:pt x="1452891" y="777447"/>
                  <a:pt x="1296635" y="777922"/>
                </a:cubicBezTo>
                <a:cubicBezTo>
                  <a:pt x="1140379" y="778397"/>
                  <a:pt x="953838" y="771078"/>
                  <a:pt x="822122" y="777922"/>
                </a:cubicBezTo>
                <a:cubicBezTo>
                  <a:pt x="690406" y="784766"/>
                  <a:pt x="238364" y="733327"/>
                  <a:pt x="0" y="777922"/>
                </a:cubicBezTo>
                <a:cubicBezTo>
                  <a:pt x="-14332" y="592699"/>
                  <a:pt x="26011" y="496984"/>
                  <a:pt x="0" y="373403"/>
                </a:cubicBezTo>
                <a:cubicBezTo>
                  <a:pt x="-26011" y="249822"/>
                  <a:pt x="34159" y="167841"/>
                  <a:pt x="0" y="0"/>
                </a:cubicBezTo>
                <a:close/>
              </a:path>
              <a:path w="3862317" h="777922" stroke="0" extrusionOk="0">
                <a:moveTo>
                  <a:pt x="0" y="0"/>
                </a:moveTo>
                <a:cubicBezTo>
                  <a:pt x="151223" y="-65021"/>
                  <a:pt x="362645" y="35583"/>
                  <a:pt x="590383" y="0"/>
                </a:cubicBezTo>
                <a:cubicBezTo>
                  <a:pt x="818121" y="-35583"/>
                  <a:pt x="925077" y="44565"/>
                  <a:pt x="1103519" y="0"/>
                </a:cubicBezTo>
                <a:cubicBezTo>
                  <a:pt x="1281961" y="-44565"/>
                  <a:pt x="1528900" y="10278"/>
                  <a:pt x="1655279" y="0"/>
                </a:cubicBezTo>
                <a:cubicBezTo>
                  <a:pt x="1781658" y="-10278"/>
                  <a:pt x="2010003" y="2761"/>
                  <a:pt x="2129792" y="0"/>
                </a:cubicBezTo>
                <a:cubicBezTo>
                  <a:pt x="2249581" y="-2761"/>
                  <a:pt x="2513572" y="54802"/>
                  <a:pt x="2681552" y="0"/>
                </a:cubicBezTo>
                <a:cubicBezTo>
                  <a:pt x="2849532" y="-54802"/>
                  <a:pt x="2977786" y="7882"/>
                  <a:pt x="3156065" y="0"/>
                </a:cubicBezTo>
                <a:cubicBezTo>
                  <a:pt x="3334344" y="-7882"/>
                  <a:pt x="3608483" y="64897"/>
                  <a:pt x="3862317" y="0"/>
                </a:cubicBezTo>
                <a:cubicBezTo>
                  <a:pt x="3882038" y="179378"/>
                  <a:pt x="3858377" y="200091"/>
                  <a:pt x="3862317" y="381182"/>
                </a:cubicBezTo>
                <a:cubicBezTo>
                  <a:pt x="3866257" y="562273"/>
                  <a:pt x="3853085" y="663411"/>
                  <a:pt x="3862317" y="777922"/>
                </a:cubicBezTo>
                <a:cubicBezTo>
                  <a:pt x="3685582" y="794804"/>
                  <a:pt x="3540425" y="729252"/>
                  <a:pt x="3349181" y="777922"/>
                </a:cubicBezTo>
                <a:cubicBezTo>
                  <a:pt x="3157937" y="826592"/>
                  <a:pt x="3051592" y="735532"/>
                  <a:pt x="2874667" y="777922"/>
                </a:cubicBezTo>
                <a:cubicBezTo>
                  <a:pt x="2697742" y="820312"/>
                  <a:pt x="2503497" y="767219"/>
                  <a:pt x="2361531" y="777922"/>
                </a:cubicBezTo>
                <a:cubicBezTo>
                  <a:pt x="2219565" y="788625"/>
                  <a:pt x="1869620" y="774528"/>
                  <a:pt x="1732525" y="777922"/>
                </a:cubicBezTo>
                <a:cubicBezTo>
                  <a:pt x="1595430" y="781316"/>
                  <a:pt x="1388841" y="717644"/>
                  <a:pt x="1180765" y="777922"/>
                </a:cubicBezTo>
                <a:cubicBezTo>
                  <a:pt x="972689" y="838200"/>
                  <a:pt x="850716" y="724865"/>
                  <a:pt x="667629" y="777922"/>
                </a:cubicBezTo>
                <a:cubicBezTo>
                  <a:pt x="484542" y="830979"/>
                  <a:pt x="156759" y="759364"/>
                  <a:pt x="0" y="777922"/>
                </a:cubicBezTo>
                <a:cubicBezTo>
                  <a:pt x="-42107" y="583288"/>
                  <a:pt x="11690" y="487887"/>
                  <a:pt x="0" y="373403"/>
                </a:cubicBezTo>
                <a:cubicBezTo>
                  <a:pt x="-11690" y="258919"/>
                  <a:pt x="7722" y="134097"/>
                  <a:pt x="0" y="0"/>
                </a:cubicBezTo>
                <a:close/>
              </a:path>
            </a:pathLst>
          </a:custGeom>
          <a:solidFill>
            <a:schemeClr val="tx2">
              <a:lumMod val="50000"/>
              <a:lumOff val="50000"/>
            </a:schemeClr>
          </a:solidFill>
          <a:ln w="28575">
            <a:extLst>
              <a:ext uri="{C807C97D-BFC1-408E-A445-0C87EB9F89A2}">
                <ask:lineSketchStyleProps xmlns:ask="http://schemas.microsoft.com/office/drawing/2018/sketchyshapes" sd="2512980468">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Persoon A &gt; verbinding &lt; Persoon B</a:t>
            </a:r>
          </a:p>
        </p:txBody>
      </p:sp>
      <p:sp>
        <p:nvSpPr>
          <p:cNvPr id="6" name="Pijl links 5">
            <a:extLst>
              <a:ext uri="{FF2B5EF4-FFF2-40B4-BE49-F238E27FC236}">
                <a16:creationId xmlns:a16="http://schemas.microsoft.com/office/drawing/2014/main" id="{C7CFE582-4418-A9D8-4B03-2D444EF99DBE}"/>
              </a:ext>
            </a:extLst>
          </p:cNvPr>
          <p:cNvSpPr/>
          <p:nvPr/>
        </p:nvSpPr>
        <p:spPr>
          <a:xfrm rot="2373323">
            <a:off x="45499" y="4810882"/>
            <a:ext cx="1280602" cy="968992"/>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400" dirty="0"/>
              <a:t>Voorbeeld strookje</a:t>
            </a:r>
          </a:p>
        </p:txBody>
      </p:sp>
      <p:sp>
        <p:nvSpPr>
          <p:cNvPr id="7" name="Stroomdiagram: Alternatief proces 4">
            <a:extLst>
              <a:ext uri="{FF2B5EF4-FFF2-40B4-BE49-F238E27FC236}">
                <a16:creationId xmlns:a16="http://schemas.microsoft.com/office/drawing/2014/main" id="{094A6FCD-7B0A-7B90-5B41-9961EB44E297}"/>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Startopdracht</a:t>
            </a:r>
          </a:p>
        </p:txBody>
      </p:sp>
    </p:spTree>
    <p:extLst>
      <p:ext uri="{BB962C8B-B14F-4D97-AF65-F5344CB8AC3E}">
        <p14:creationId xmlns:p14="http://schemas.microsoft.com/office/powerpoint/2010/main" val="1361974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33E8E1-9D7E-E393-B4D0-BF587E70141E}"/>
            </a:ext>
          </a:extLst>
        </p:cNvPr>
        <p:cNvGrpSpPr/>
        <p:nvPr/>
      </p:nvGrpSpPr>
      <p:grpSpPr>
        <a:xfrm>
          <a:off x="0" y="0"/>
          <a:ext cx="0" cy="0"/>
          <a:chOff x="0" y="0"/>
          <a:chExt cx="0" cy="0"/>
        </a:xfrm>
      </p:grpSpPr>
      <p:sp useBgFill="1">
        <p:nvSpPr>
          <p:cNvPr id="1060" name="Rectangle 1059">
            <a:extLst>
              <a:ext uri="{FF2B5EF4-FFF2-40B4-BE49-F238E27FC236}">
                <a16:creationId xmlns:a16="http://schemas.microsoft.com/office/drawing/2014/main" id="{263CF87C-FDBD-2AFD-9610-6E1FDC0926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zum | Recensie: Ludwig Volbeda - Oever - Tzum">
            <a:extLst>
              <a:ext uri="{FF2B5EF4-FFF2-40B4-BE49-F238E27FC236}">
                <a16:creationId xmlns:a16="http://schemas.microsoft.com/office/drawing/2014/main" id="{F197EC87-B7F4-DE75-8673-81757DC094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336" r="26616" b="-1"/>
          <a:stretch>
            <a:fillRect/>
          </a:stretch>
        </p:blipFill>
        <p:spPr bwMode="auto">
          <a:xfrm>
            <a:off x="20" y="10"/>
            <a:ext cx="476248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62" name="Rectangle 1061">
            <a:extLst>
              <a:ext uri="{FF2B5EF4-FFF2-40B4-BE49-F238E27FC236}">
                <a16:creationId xmlns:a16="http://schemas.microsoft.com/office/drawing/2014/main" id="{0E505E40-20C9-7E1A-6F86-75B6ED586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64" name="Rectangle 1063">
            <a:extLst>
              <a:ext uri="{FF2B5EF4-FFF2-40B4-BE49-F238E27FC236}">
                <a16:creationId xmlns:a16="http://schemas.microsoft.com/office/drawing/2014/main" id="{22948275-5105-7192-29F4-2ECE5AACC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8578DA9-AF32-CACD-E33B-E11B49041D77}"/>
              </a:ext>
            </a:extLst>
          </p:cNvPr>
          <p:cNvSpPr>
            <a:spLocks noGrp="1"/>
          </p:cNvSpPr>
          <p:nvPr>
            <p:ph type="ctrTitle"/>
          </p:nvPr>
        </p:nvSpPr>
        <p:spPr>
          <a:xfrm>
            <a:off x="6096000" y="1028699"/>
            <a:ext cx="4762500" cy="1371601"/>
          </a:xfrm>
        </p:spPr>
        <p:txBody>
          <a:bodyPr>
            <a:normAutofit/>
          </a:bodyPr>
          <a:lstStyle/>
          <a:p>
            <a:r>
              <a:rPr lang="nl-NL" sz="3300" b="0" i="0" u="none" strike="noStrike" dirty="0">
                <a:effectLst/>
              </a:rPr>
              <a:t>De Grote Stamboomposter</a:t>
            </a:r>
            <a:endParaRPr lang="nl-NL" sz="3300" dirty="0"/>
          </a:p>
        </p:txBody>
      </p:sp>
      <p:sp>
        <p:nvSpPr>
          <p:cNvPr id="3" name="Ondertitel 2">
            <a:extLst>
              <a:ext uri="{FF2B5EF4-FFF2-40B4-BE49-F238E27FC236}">
                <a16:creationId xmlns:a16="http://schemas.microsoft.com/office/drawing/2014/main" id="{677385B1-D92A-4C75-143E-49B5C165D626}"/>
              </a:ext>
            </a:extLst>
          </p:cNvPr>
          <p:cNvSpPr>
            <a:spLocks noGrp="1"/>
          </p:cNvSpPr>
          <p:nvPr>
            <p:ph type="subTitle" idx="1"/>
          </p:nvPr>
        </p:nvSpPr>
        <p:spPr>
          <a:xfrm>
            <a:off x="6096000" y="2637692"/>
            <a:ext cx="4762500" cy="2848709"/>
          </a:xfrm>
        </p:spPr>
        <p:txBody>
          <a:bodyPr>
            <a:noAutofit/>
          </a:bodyPr>
          <a:lstStyle/>
          <a:p>
            <a:pPr>
              <a:lnSpc>
                <a:spcPct val="90000"/>
              </a:lnSpc>
            </a:pPr>
            <a:r>
              <a:rPr lang="nl-NL" sz="2800" b="0" u="none" strike="noStrike" dirty="0">
                <a:effectLst/>
              </a:rPr>
              <a:t>Maak samen een grote poster waarop je alle personages en hun relaties in kaart brengt. Laat zien wie bij wie hoort, wie vrienden of familie zijn, en ontdek zo wie een belangrijke rol speelt in het verhaal.</a:t>
            </a:r>
            <a:endParaRPr lang="nl-NL" sz="2800" dirty="0"/>
          </a:p>
        </p:txBody>
      </p:sp>
      <p:sp>
        <p:nvSpPr>
          <p:cNvPr id="4" name="Stroomdiagram: Alternatief proces 4">
            <a:extLst>
              <a:ext uri="{FF2B5EF4-FFF2-40B4-BE49-F238E27FC236}">
                <a16:creationId xmlns:a16="http://schemas.microsoft.com/office/drawing/2014/main" id="{2741B554-9988-BD9B-7323-856B46EA68AA}"/>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Stamboomposter</a:t>
            </a:r>
          </a:p>
        </p:txBody>
      </p:sp>
    </p:spTree>
    <p:extLst>
      <p:ext uri="{BB962C8B-B14F-4D97-AF65-F5344CB8AC3E}">
        <p14:creationId xmlns:p14="http://schemas.microsoft.com/office/powerpoint/2010/main" val="2763758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E5064B-BAF4-48C7-8C2C-8219FF24A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A7C3535-4FB5-4E5B-BDFE-FA61877AF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23E33EB3-397E-4C5F-B561-7FEE7C781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1" y="701040"/>
            <a:ext cx="10820400" cy="5471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B725B0A-5A41-81C6-D806-04C0E74C0740}"/>
              </a:ext>
            </a:extLst>
          </p:cNvPr>
          <p:cNvSpPr>
            <a:spLocks noGrp="1"/>
          </p:cNvSpPr>
          <p:nvPr>
            <p:ph type="title"/>
          </p:nvPr>
        </p:nvSpPr>
        <p:spPr>
          <a:xfrm>
            <a:off x="2899156" y="838861"/>
            <a:ext cx="6393688" cy="563836"/>
          </a:xfrm>
        </p:spPr>
        <p:txBody>
          <a:bodyPr>
            <a:normAutofit/>
          </a:bodyPr>
          <a:lstStyle/>
          <a:p>
            <a:pPr algn="ctr"/>
            <a:r>
              <a:rPr lang="nl-NL" dirty="0"/>
              <a:t>De opdracht</a:t>
            </a:r>
          </a:p>
        </p:txBody>
      </p:sp>
      <p:pic>
        <p:nvPicPr>
          <p:cNvPr id="4" name="Picture 2" descr="Tzum | Recensie: Ludwig Volbeda - Oever - Tzum">
            <a:extLst>
              <a:ext uri="{FF2B5EF4-FFF2-40B4-BE49-F238E27FC236}">
                <a16:creationId xmlns:a16="http://schemas.microsoft.com/office/drawing/2014/main" id="{035DC788-7ED3-11A9-B8C0-6BD80CD98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74"/>
          <a:stretch>
            <a:fillRect/>
          </a:stretch>
        </p:blipFill>
        <p:spPr bwMode="auto">
          <a:xfrm>
            <a:off x="8735927" y="789384"/>
            <a:ext cx="2705100" cy="152162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6A48B95D-B64E-8406-83DC-344BF72174AD}"/>
              </a:ext>
            </a:extLst>
          </p:cNvPr>
          <p:cNvSpPr txBox="1"/>
          <p:nvPr/>
        </p:nvSpPr>
        <p:spPr>
          <a:xfrm>
            <a:off x="1320741" y="1498877"/>
            <a:ext cx="3967869" cy="1015663"/>
          </a:xfrm>
          <a:custGeom>
            <a:avLst/>
            <a:gdLst>
              <a:gd name="connsiteX0" fmla="*/ 0 w 3967869"/>
              <a:gd name="connsiteY0" fmla="*/ 0 h 1015663"/>
              <a:gd name="connsiteX1" fmla="*/ 487481 w 3967869"/>
              <a:gd name="connsiteY1" fmla="*/ 0 h 1015663"/>
              <a:gd name="connsiteX2" fmla="*/ 1093998 w 3967869"/>
              <a:gd name="connsiteY2" fmla="*/ 0 h 1015663"/>
              <a:gd name="connsiteX3" fmla="*/ 1621158 w 3967869"/>
              <a:gd name="connsiteY3" fmla="*/ 0 h 1015663"/>
              <a:gd name="connsiteX4" fmla="*/ 2108639 w 3967869"/>
              <a:gd name="connsiteY4" fmla="*/ 0 h 1015663"/>
              <a:gd name="connsiteX5" fmla="*/ 2715156 w 3967869"/>
              <a:gd name="connsiteY5" fmla="*/ 0 h 1015663"/>
              <a:gd name="connsiteX6" fmla="*/ 3281995 w 3967869"/>
              <a:gd name="connsiteY6" fmla="*/ 0 h 1015663"/>
              <a:gd name="connsiteX7" fmla="*/ 3967869 w 3967869"/>
              <a:gd name="connsiteY7" fmla="*/ 0 h 1015663"/>
              <a:gd name="connsiteX8" fmla="*/ 3967869 w 3967869"/>
              <a:gd name="connsiteY8" fmla="*/ 528145 h 1015663"/>
              <a:gd name="connsiteX9" fmla="*/ 3967869 w 3967869"/>
              <a:gd name="connsiteY9" fmla="*/ 1015663 h 1015663"/>
              <a:gd name="connsiteX10" fmla="*/ 3480388 w 3967869"/>
              <a:gd name="connsiteY10" fmla="*/ 1015663 h 1015663"/>
              <a:gd name="connsiteX11" fmla="*/ 3032586 w 3967869"/>
              <a:gd name="connsiteY11" fmla="*/ 1015663 h 1015663"/>
              <a:gd name="connsiteX12" fmla="*/ 2426068 w 3967869"/>
              <a:gd name="connsiteY12" fmla="*/ 1015663 h 1015663"/>
              <a:gd name="connsiteX13" fmla="*/ 1938587 w 3967869"/>
              <a:gd name="connsiteY13" fmla="*/ 1015663 h 1015663"/>
              <a:gd name="connsiteX14" fmla="*/ 1332070 w 3967869"/>
              <a:gd name="connsiteY14" fmla="*/ 1015663 h 1015663"/>
              <a:gd name="connsiteX15" fmla="*/ 685874 w 3967869"/>
              <a:gd name="connsiteY15" fmla="*/ 1015663 h 1015663"/>
              <a:gd name="connsiteX16" fmla="*/ 0 w 3967869"/>
              <a:gd name="connsiteY16" fmla="*/ 1015663 h 1015663"/>
              <a:gd name="connsiteX17" fmla="*/ 0 w 3967869"/>
              <a:gd name="connsiteY17" fmla="*/ 487518 h 1015663"/>
              <a:gd name="connsiteX18" fmla="*/ 0 w 3967869"/>
              <a:gd name="connsiteY18" fmla="*/ 0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7869" h="1015663" fill="none" extrusionOk="0">
                <a:moveTo>
                  <a:pt x="0" y="0"/>
                </a:moveTo>
                <a:cubicBezTo>
                  <a:pt x="128887" y="-42069"/>
                  <a:pt x="360277" y="8381"/>
                  <a:pt x="487481" y="0"/>
                </a:cubicBezTo>
                <a:cubicBezTo>
                  <a:pt x="614685" y="-8381"/>
                  <a:pt x="833854" y="63478"/>
                  <a:pt x="1093998" y="0"/>
                </a:cubicBezTo>
                <a:cubicBezTo>
                  <a:pt x="1354142" y="-63478"/>
                  <a:pt x="1427316" y="34952"/>
                  <a:pt x="1621158" y="0"/>
                </a:cubicBezTo>
                <a:cubicBezTo>
                  <a:pt x="1815000" y="-34952"/>
                  <a:pt x="1868983" y="3684"/>
                  <a:pt x="2108639" y="0"/>
                </a:cubicBezTo>
                <a:cubicBezTo>
                  <a:pt x="2348295" y="-3684"/>
                  <a:pt x="2490622" y="52569"/>
                  <a:pt x="2715156" y="0"/>
                </a:cubicBezTo>
                <a:cubicBezTo>
                  <a:pt x="2939690" y="-52569"/>
                  <a:pt x="3145527" y="62283"/>
                  <a:pt x="3281995" y="0"/>
                </a:cubicBezTo>
                <a:cubicBezTo>
                  <a:pt x="3418463" y="-62283"/>
                  <a:pt x="3638350" y="78131"/>
                  <a:pt x="3967869" y="0"/>
                </a:cubicBezTo>
                <a:cubicBezTo>
                  <a:pt x="4014703" y="165451"/>
                  <a:pt x="3926999" y="401672"/>
                  <a:pt x="3967869" y="528145"/>
                </a:cubicBezTo>
                <a:cubicBezTo>
                  <a:pt x="4008739" y="654619"/>
                  <a:pt x="3911087" y="910346"/>
                  <a:pt x="3967869" y="1015663"/>
                </a:cubicBezTo>
                <a:cubicBezTo>
                  <a:pt x="3789544" y="1043792"/>
                  <a:pt x="3662245" y="991168"/>
                  <a:pt x="3480388" y="1015663"/>
                </a:cubicBezTo>
                <a:cubicBezTo>
                  <a:pt x="3298531" y="1040158"/>
                  <a:pt x="3193044" y="968035"/>
                  <a:pt x="3032586" y="1015663"/>
                </a:cubicBezTo>
                <a:cubicBezTo>
                  <a:pt x="2872128" y="1063291"/>
                  <a:pt x="2672913" y="977187"/>
                  <a:pt x="2426068" y="1015663"/>
                </a:cubicBezTo>
                <a:cubicBezTo>
                  <a:pt x="2179223" y="1054139"/>
                  <a:pt x="2175634" y="1004989"/>
                  <a:pt x="1938587" y="1015663"/>
                </a:cubicBezTo>
                <a:cubicBezTo>
                  <a:pt x="1701540" y="1026337"/>
                  <a:pt x="1579823" y="991412"/>
                  <a:pt x="1332070" y="1015663"/>
                </a:cubicBezTo>
                <a:cubicBezTo>
                  <a:pt x="1084317" y="1039914"/>
                  <a:pt x="835504" y="977294"/>
                  <a:pt x="685874" y="1015663"/>
                </a:cubicBezTo>
                <a:cubicBezTo>
                  <a:pt x="536244" y="1054032"/>
                  <a:pt x="326116" y="1010167"/>
                  <a:pt x="0" y="1015663"/>
                </a:cubicBezTo>
                <a:cubicBezTo>
                  <a:pt x="-41290" y="872369"/>
                  <a:pt x="5177" y="680686"/>
                  <a:pt x="0" y="487518"/>
                </a:cubicBezTo>
                <a:cubicBezTo>
                  <a:pt x="-5177" y="294351"/>
                  <a:pt x="49656" y="209289"/>
                  <a:pt x="0" y="0"/>
                </a:cubicBezTo>
                <a:close/>
              </a:path>
              <a:path w="3967869" h="1015663" stroke="0" extrusionOk="0">
                <a:moveTo>
                  <a:pt x="0" y="0"/>
                </a:moveTo>
                <a:cubicBezTo>
                  <a:pt x="216616" y="-4391"/>
                  <a:pt x="270875" y="55413"/>
                  <a:pt x="527160" y="0"/>
                </a:cubicBezTo>
                <a:cubicBezTo>
                  <a:pt x="783445" y="-55413"/>
                  <a:pt x="791642" y="9190"/>
                  <a:pt x="974962" y="0"/>
                </a:cubicBezTo>
                <a:cubicBezTo>
                  <a:pt x="1158282" y="-9190"/>
                  <a:pt x="1490339" y="27572"/>
                  <a:pt x="1621158" y="0"/>
                </a:cubicBezTo>
                <a:cubicBezTo>
                  <a:pt x="1751977" y="-27572"/>
                  <a:pt x="1891117" y="62267"/>
                  <a:pt x="2148318" y="0"/>
                </a:cubicBezTo>
                <a:cubicBezTo>
                  <a:pt x="2405519" y="-62267"/>
                  <a:pt x="2465113" y="41095"/>
                  <a:pt x="2675477" y="0"/>
                </a:cubicBezTo>
                <a:cubicBezTo>
                  <a:pt x="2885841" y="-41095"/>
                  <a:pt x="3100999" y="54680"/>
                  <a:pt x="3321673" y="0"/>
                </a:cubicBezTo>
                <a:cubicBezTo>
                  <a:pt x="3542347" y="-54680"/>
                  <a:pt x="3818351" y="5230"/>
                  <a:pt x="3967869" y="0"/>
                </a:cubicBezTo>
                <a:cubicBezTo>
                  <a:pt x="4018927" y="225982"/>
                  <a:pt x="3947016" y="344324"/>
                  <a:pt x="3967869" y="528145"/>
                </a:cubicBezTo>
                <a:cubicBezTo>
                  <a:pt x="3988722" y="711966"/>
                  <a:pt x="3941619" y="866069"/>
                  <a:pt x="3967869" y="1015663"/>
                </a:cubicBezTo>
                <a:cubicBezTo>
                  <a:pt x="3849365" y="1048754"/>
                  <a:pt x="3670798" y="1004991"/>
                  <a:pt x="3480388" y="1015663"/>
                </a:cubicBezTo>
                <a:cubicBezTo>
                  <a:pt x="3289978" y="1026335"/>
                  <a:pt x="3069669" y="976925"/>
                  <a:pt x="2913550" y="1015663"/>
                </a:cubicBezTo>
                <a:cubicBezTo>
                  <a:pt x="2757431" y="1054401"/>
                  <a:pt x="2617170" y="954016"/>
                  <a:pt x="2386390" y="1015663"/>
                </a:cubicBezTo>
                <a:cubicBezTo>
                  <a:pt x="2155610" y="1077310"/>
                  <a:pt x="1948880" y="1009229"/>
                  <a:pt x="1740194" y="1015663"/>
                </a:cubicBezTo>
                <a:cubicBezTo>
                  <a:pt x="1531508" y="1022097"/>
                  <a:pt x="1387653" y="946898"/>
                  <a:pt x="1093998" y="1015663"/>
                </a:cubicBezTo>
                <a:cubicBezTo>
                  <a:pt x="800343" y="1084428"/>
                  <a:pt x="829700" y="965510"/>
                  <a:pt x="606517" y="1015663"/>
                </a:cubicBezTo>
                <a:cubicBezTo>
                  <a:pt x="383334" y="1065816"/>
                  <a:pt x="293207" y="964513"/>
                  <a:pt x="0" y="1015663"/>
                </a:cubicBezTo>
                <a:cubicBezTo>
                  <a:pt x="-57105" y="861023"/>
                  <a:pt x="7791" y="714501"/>
                  <a:pt x="0" y="487518"/>
                </a:cubicBezTo>
                <a:cubicBezTo>
                  <a:pt x="-7791" y="260536"/>
                  <a:pt x="17956" y="221055"/>
                  <a:pt x="0" y="0"/>
                </a:cubicBezTo>
                <a:close/>
              </a:path>
            </a:pathLst>
          </a:custGeom>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000" b="1" dirty="0">
                <a:latin typeface="+mj-lt"/>
              </a:rPr>
              <a:t>Teken een grote stamboom</a:t>
            </a:r>
            <a:r>
              <a:rPr lang="nl-NL" sz="2000" dirty="0">
                <a:latin typeface="+mj-lt"/>
              </a:rPr>
              <a:t> waarop je </a:t>
            </a:r>
            <a:r>
              <a:rPr lang="nl-NL" sz="2000" i="1" dirty="0">
                <a:latin typeface="+mj-lt"/>
              </a:rPr>
              <a:t>alle personages</a:t>
            </a:r>
            <a:r>
              <a:rPr lang="nl-NL" sz="2000" dirty="0">
                <a:latin typeface="+mj-lt"/>
              </a:rPr>
              <a:t> uit het verhaal tot nu toe een plek geeft.</a:t>
            </a:r>
          </a:p>
        </p:txBody>
      </p:sp>
      <p:sp>
        <p:nvSpPr>
          <p:cNvPr id="6" name="Tekstvak 5">
            <a:extLst>
              <a:ext uri="{FF2B5EF4-FFF2-40B4-BE49-F238E27FC236}">
                <a16:creationId xmlns:a16="http://schemas.microsoft.com/office/drawing/2014/main" id="{2B2150CB-8119-4A75-A0C9-17AAF13E6FF0}"/>
              </a:ext>
            </a:extLst>
          </p:cNvPr>
          <p:cNvSpPr txBox="1"/>
          <p:nvPr/>
        </p:nvSpPr>
        <p:spPr>
          <a:xfrm>
            <a:off x="3075620" y="5081317"/>
            <a:ext cx="3967869" cy="1545038"/>
          </a:xfrm>
          <a:custGeom>
            <a:avLst/>
            <a:gdLst>
              <a:gd name="connsiteX0" fmla="*/ 0 w 3967869"/>
              <a:gd name="connsiteY0" fmla="*/ 0 h 1545038"/>
              <a:gd name="connsiteX1" fmla="*/ 527160 w 3967869"/>
              <a:gd name="connsiteY1" fmla="*/ 0 h 1545038"/>
              <a:gd name="connsiteX2" fmla="*/ 1014641 w 3967869"/>
              <a:gd name="connsiteY2" fmla="*/ 0 h 1545038"/>
              <a:gd name="connsiteX3" fmla="*/ 1621158 w 3967869"/>
              <a:gd name="connsiteY3" fmla="*/ 0 h 1545038"/>
              <a:gd name="connsiteX4" fmla="*/ 2187996 w 3967869"/>
              <a:gd name="connsiteY4" fmla="*/ 0 h 1545038"/>
              <a:gd name="connsiteX5" fmla="*/ 2754835 w 3967869"/>
              <a:gd name="connsiteY5" fmla="*/ 0 h 1545038"/>
              <a:gd name="connsiteX6" fmla="*/ 3401031 w 3967869"/>
              <a:gd name="connsiteY6" fmla="*/ 0 h 1545038"/>
              <a:gd name="connsiteX7" fmla="*/ 3967869 w 3967869"/>
              <a:gd name="connsiteY7" fmla="*/ 0 h 1545038"/>
              <a:gd name="connsiteX8" fmla="*/ 3967869 w 3967869"/>
              <a:gd name="connsiteY8" fmla="*/ 468662 h 1545038"/>
              <a:gd name="connsiteX9" fmla="*/ 3967869 w 3967869"/>
              <a:gd name="connsiteY9" fmla="*/ 999125 h 1545038"/>
              <a:gd name="connsiteX10" fmla="*/ 3967869 w 3967869"/>
              <a:gd name="connsiteY10" fmla="*/ 1545038 h 1545038"/>
              <a:gd name="connsiteX11" fmla="*/ 3361352 w 3967869"/>
              <a:gd name="connsiteY11" fmla="*/ 1545038 h 1545038"/>
              <a:gd name="connsiteX12" fmla="*/ 2754835 w 3967869"/>
              <a:gd name="connsiteY12" fmla="*/ 1545038 h 1545038"/>
              <a:gd name="connsiteX13" fmla="*/ 2108639 w 3967869"/>
              <a:gd name="connsiteY13" fmla="*/ 1545038 h 1545038"/>
              <a:gd name="connsiteX14" fmla="*/ 1581479 w 3967869"/>
              <a:gd name="connsiteY14" fmla="*/ 1545038 h 1545038"/>
              <a:gd name="connsiteX15" fmla="*/ 935283 w 3967869"/>
              <a:gd name="connsiteY15" fmla="*/ 1545038 h 1545038"/>
              <a:gd name="connsiteX16" fmla="*/ 0 w 3967869"/>
              <a:gd name="connsiteY16" fmla="*/ 1545038 h 1545038"/>
              <a:gd name="connsiteX17" fmla="*/ 0 w 3967869"/>
              <a:gd name="connsiteY17" fmla="*/ 1076376 h 1545038"/>
              <a:gd name="connsiteX18" fmla="*/ 0 w 3967869"/>
              <a:gd name="connsiteY18" fmla="*/ 545913 h 1545038"/>
              <a:gd name="connsiteX19" fmla="*/ 0 w 3967869"/>
              <a:gd name="connsiteY19" fmla="*/ 0 h 154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67869" h="1545038" fill="none" extrusionOk="0">
                <a:moveTo>
                  <a:pt x="0" y="0"/>
                </a:moveTo>
                <a:cubicBezTo>
                  <a:pt x="128934" y="-61648"/>
                  <a:pt x="333318" y="34952"/>
                  <a:pt x="527160" y="0"/>
                </a:cubicBezTo>
                <a:cubicBezTo>
                  <a:pt x="721002" y="-34952"/>
                  <a:pt x="774985" y="3684"/>
                  <a:pt x="1014641" y="0"/>
                </a:cubicBezTo>
                <a:cubicBezTo>
                  <a:pt x="1254297" y="-3684"/>
                  <a:pt x="1396624" y="52569"/>
                  <a:pt x="1621158" y="0"/>
                </a:cubicBezTo>
                <a:cubicBezTo>
                  <a:pt x="1845692" y="-52569"/>
                  <a:pt x="2057716" y="66162"/>
                  <a:pt x="2187996" y="0"/>
                </a:cubicBezTo>
                <a:cubicBezTo>
                  <a:pt x="2318276" y="-66162"/>
                  <a:pt x="2582522" y="23049"/>
                  <a:pt x="2754835" y="0"/>
                </a:cubicBezTo>
                <a:cubicBezTo>
                  <a:pt x="2927148" y="-23049"/>
                  <a:pt x="3139314" y="50393"/>
                  <a:pt x="3401031" y="0"/>
                </a:cubicBezTo>
                <a:cubicBezTo>
                  <a:pt x="3662748" y="-50393"/>
                  <a:pt x="3724261" y="41270"/>
                  <a:pt x="3967869" y="0"/>
                </a:cubicBezTo>
                <a:cubicBezTo>
                  <a:pt x="3987719" y="113620"/>
                  <a:pt x="3945412" y="249718"/>
                  <a:pt x="3967869" y="468662"/>
                </a:cubicBezTo>
                <a:cubicBezTo>
                  <a:pt x="3990326" y="687606"/>
                  <a:pt x="3912151" y="888506"/>
                  <a:pt x="3967869" y="999125"/>
                </a:cubicBezTo>
                <a:cubicBezTo>
                  <a:pt x="4023587" y="1109744"/>
                  <a:pt x="3932577" y="1273401"/>
                  <a:pt x="3967869" y="1545038"/>
                </a:cubicBezTo>
                <a:cubicBezTo>
                  <a:pt x="3774507" y="1564754"/>
                  <a:pt x="3655222" y="1534035"/>
                  <a:pt x="3361352" y="1545038"/>
                </a:cubicBezTo>
                <a:cubicBezTo>
                  <a:pt x="3067482" y="1556041"/>
                  <a:pt x="3002588" y="1520787"/>
                  <a:pt x="2754835" y="1545038"/>
                </a:cubicBezTo>
                <a:cubicBezTo>
                  <a:pt x="2507082" y="1569289"/>
                  <a:pt x="2258269" y="1506669"/>
                  <a:pt x="2108639" y="1545038"/>
                </a:cubicBezTo>
                <a:cubicBezTo>
                  <a:pt x="1959009" y="1583407"/>
                  <a:pt x="1792546" y="1509919"/>
                  <a:pt x="1581479" y="1545038"/>
                </a:cubicBezTo>
                <a:cubicBezTo>
                  <a:pt x="1370412" y="1580157"/>
                  <a:pt x="1203570" y="1531353"/>
                  <a:pt x="935283" y="1545038"/>
                </a:cubicBezTo>
                <a:cubicBezTo>
                  <a:pt x="666996" y="1558723"/>
                  <a:pt x="384619" y="1534929"/>
                  <a:pt x="0" y="1545038"/>
                </a:cubicBezTo>
                <a:cubicBezTo>
                  <a:pt x="-47215" y="1341201"/>
                  <a:pt x="52803" y="1276878"/>
                  <a:pt x="0" y="1076376"/>
                </a:cubicBezTo>
                <a:cubicBezTo>
                  <a:pt x="-52803" y="875874"/>
                  <a:pt x="29318" y="704404"/>
                  <a:pt x="0" y="545913"/>
                </a:cubicBezTo>
                <a:cubicBezTo>
                  <a:pt x="-29318" y="387422"/>
                  <a:pt x="55445" y="247883"/>
                  <a:pt x="0" y="0"/>
                </a:cubicBezTo>
                <a:close/>
              </a:path>
              <a:path w="3967869" h="1545038" stroke="0" extrusionOk="0">
                <a:moveTo>
                  <a:pt x="0" y="0"/>
                </a:moveTo>
                <a:cubicBezTo>
                  <a:pt x="216616" y="-4391"/>
                  <a:pt x="270875" y="55413"/>
                  <a:pt x="527160" y="0"/>
                </a:cubicBezTo>
                <a:cubicBezTo>
                  <a:pt x="783445" y="-55413"/>
                  <a:pt x="791642" y="9190"/>
                  <a:pt x="974962" y="0"/>
                </a:cubicBezTo>
                <a:cubicBezTo>
                  <a:pt x="1158282" y="-9190"/>
                  <a:pt x="1490339" y="27572"/>
                  <a:pt x="1621158" y="0"/>
                </a:cubicBezTo>
                <a:cubicBezTo>
                  <a:pt x="1751977" y="-27572"/>
                  <a:pt x="1891117" y="62267"/>
                  <a:pt x="2148318" y="0"/>
                </a:cubicBezTo>
                <a:cubicBezTo>
                  <a:pt x="2405519" y="-62267"/>
                  <a:pt x="2465113" y="41095"/>
                  <a:pt x="2675477" y="0"/>
                </a:cubicBezTo>
                <a:cubicBezTo>
                  <a:pt x="2885841" y="-41095"/>
                  <a:pt x="3100999" y="54680"/>
                  <a:pt x="3321673" y="0"/>
                </a:cubicBezTo>
                <a:cubicBezTo>
                  <a:pt x="3542347" y="-54680"/>
                  <a:pt x="3818351" y="5230"/>
                  <a:pt x="3967869" y="0"/>
                </a:cubicBezTo>
                <a:cubicBezTo>
                  <a:pt x="4030087" y="196332"/>
                  <a:pt x="3919798" y="394444"/>
                  <a:pt x="3967869" y="545913"/>
                </a:cubicBezTo>
                <a:cubicBezTo>
                  <a:pt x="4015940" y="697382"/>
                  <a:pt x="3915318" y="837705"/>
                  <a:pt x="3967869" y="1030025"/>
                </a:cubicBezTo>
                <a:cubicBezTo>
                  <a:pt x="4020420" y="1222345"/>
                  <a:pt x="3949296" y="1329104"/>
                  <a:pt x="3967869" y="1545038"/>
                </a:cubicBezTo>
                <a:cubicBezTo>
                  <a:pt x="3818476" y="1602943"/>
                  <a:pt x="3557150" y="1506300"/>
                  <a:pt x="3401031" y="1545038"/>
                </a:cubicBezTo>
                <a:cubicBezTo>
                  <a:pt x="3244912" y="1583776"/>
                  <a:pt x="3104651" y="1483391"/>
                  <a:pt x="2873871" y="1545038"/>
                </a:cubicBezTo>
                <a:cubicBezTo>
                  <a:pt x="2643091" y="1606685"/>
                  <a:pt x="2436361" y="1538604"/>
                  <a:pt x="2227675" y="1545038"/>
                </a:cubicBezTo>
                <a:cubicBezTo>
                  <a:pt x="2018989" y="1551472"/>
                  <a:pt x="1875134" y="1476273"/>
                  <a:pt x="1581479" y="1545038"/>
                </a:cubicBezTo>
                <a:cubicBezTo>
                  <a:pt x="1287824" y="1613803"/>
                  <a:pt x="1317181" y="1494885"/>
                  <a:pt x="1093998" y="1545038"/>
                </a:cubicBezTo>
                <a:cubicBezTo>
                  <a:pt x="870815" y="1595191"/>
                  <a:pt x="742058" y="1483542"/>
                  <a:pt x="527160" y="1545038"/>
                </a:cubicBezTo>
                <a:cubicBezTo>
                  <a:pt x="312262" y="1606534"/>
                  <a:pt x="232203" y="1525470"/>
                  <a:pt x="0" y="1545038"/>
                </a:cubicBezTo>
                <a:cubicBezTo>
                  <a:pt x="-8987" y="1318290"/>
                  <a:pt x="16605" y="1269741"/>
                  <a:pt x="0" y="1030025"/>
                </a:cubicBezTo>
                <a:cubicBezTo>
                  <a:pt x="-16605" y="790309"/>
                  <a:pt x="42990" y="645065"/>
                  <a:pt x="0" y="545913"/>
                </a:cubicBezTo>
                <a:cubicBezTo>
                  <a:pt x="-42990" y="446761"/>
                  <a:pt x="55095" y="248427"/>
                  <a:pt x="0" y="0"/>
                </a:cubicBezTo>
                <a:close/>
              </a:path>
            </a:pathLst>
          </a:custGeom>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000" dirty="0">
                <a:latin typeface="+mj-lt"/>
              </a:rPr>
              <a:t>Laat </a:t>
            </a:r>
            <a:r>
              <a:rPr lang="nl-NL" sz="2000" b="1" dirty="0">
                <a:latin typeface="+mj-lt"/>
              </a:rPr>
              <a:t>visueel zien</a:t>
            </a:r>
            <a:r>
              <a:rPr lang="nl-NL" sz="2000" dirty="0">
                <a:latin typeface="+mj-lt"/>
              </a:rPr>
              <a:t> wie belangrijk is:</a:t>
            </a:r>
          </a:p>
          <a:p>
            <a:pPr>
              <a:buFont typeface="Arial" panose="020B0604020202020204" pitchFamily="34" charset="0"/>
              <a:buChar char="•"/>
            </a:pPr>
            <a:r>
              <a:rPr lang="nl-NL" sz="2000" dirty="0">
                <a:latin typeface="+mj-lt"/>
              </a:rPr>
              <a:t>Grootte van het vak</a:t>
            </a:r>
          </a:p>
          <a:p>
            <a:pPr>
              <a:buFont typeface="Arial" panose="020B0604020202020204" pitchFamily="34" charset="0"/>
              <a:buChar char="•"/>
            </a:pPr>
            <a:r>
              <a:rPr lang="nl-NL" sz="2000" dirty="0">
                <a:latin typeface="+mj-lt"/>
              </a:rPr>
              <a:t>Kleur</a:t>
            </a:r>
          </a:p>
          <a:p>
            <a:pPr>
              <a:buFont typeface="Arial" panose="020B0604020202020204" pitchFamily="34" charset="0"/>
              <a:buChar char="•"/>
            </a:pPr>
            <a:r>
              <a:rPr lang="nl-NL" sz="2000" dirty="0">
                <a:latin typeface="+mj-lt"/>
              </a:rPr>
              <a:t>Symbool</a:t>
            </a:r>
          </a:p>
          <a:p>
            <a:pPr algn="l">
              <a:lnSpc>
                <a:spcPct val="90000"/>
              </a:lnSpc>
            </a:pPr>
            <a:endParaRPr lang="en-US" sz="1600" b="0" i="0" u="none" strike="noStrike" dirty="0">
              <a:solidFill>
                <a:schemeClr val="tx2"/>
              </a:solidFill>
              <a:effectLst/>
              <a:latin typeface="+mj-lt"/>
            </a:endParaRPr>
          </a:p>
        </p:txBody>
      </p:sp>
      <p:sp>
        <p:nvSpPr>
          <p:cNvPr id="7" name="Tekstvak 6">
            <a:extLst>
              <a:ext uri="{FF2B5EF4-FFF2-40B4-BE49-F238E27FC236}">
                <a16:creationId xmlns:a16="http://schemas.microsoft.com/office/drawing/2014/main" id="{9D9BBD6D-1D61-339E-6641-5E2F3261E1A7}"/>
              </a:ext>
            </a:extLst>
          </p:cNvPr>
          <p:cNvSpPr txBox="1"/>
          <p:nvPr/>
        </p:nvSpPr>
        <p:spPr>
          <a:xfrm>
            <a:off x="685799" y="2852334"/>
            <a:ext cx="3831514" cy="1938992"/>
          </a:xfrm>
          <a:custGeom>
            <a:avLst/>
            <a:gdLst>
              <a:gd name="connsiteX0" fmla="*/ 0 w 3831514"/>
              <a:gd name="connsiteY0" fmla="*/ 0 h 1938992"/>
              <a:gd name="connsiteX1" fmla="*/ 623989 w 3831514"/>
              <a:gd name="connsiteY1" fmla="*/ 0 h 1938992"/>
              <a:gd name="connsiteX2" fmla="*/ 1209664 w 3831514"/>
              <a:gd name="connsiteY2" fmla="*/ 0 h 1938992"/>
              <a:gd name="connsiteX3" fmla="*/ 1757023 w 3831514"/>
              <a:gd name="connsiteY3" fmla="*/ 0 h 1938992"/>
              <a:gd name="connsiteX4" fmla="*/ 2304382 w 3831514"/>
              <a:gd name="connsiteY4" fmla="*/ 0 h 1938992"/>
              <a:gd name="connsiteX5" fmla="*/ 2928371 w 3831514"/>
              <a:gd name="connsiteY5" fmla="*/ 0 h 1938992"/>
              <a:gd name="connsiteX6" fmla="*/ 3831514 w 3831514"/>
              <a:gd name="connsiteY6" fmla="*/ 0 h 1938992"/>
              <a:gd name="connsiteX7" fmla="*/ 3831514 w 3831514"/>
              <a:gd name="connsiteY7" fmla="*/ 426578 h 1938992"/>
              <a:gd name="connsiteX8" fmla="*/ 3831514 w 3831514"/>
              <a:gd name="connsiteY8" fmla="*/ 930716 h 1938992"/>
              <a:gd name="connsiteX9" fmla="*/ 3831514 w 3831514"/>
              <a:gd name="connsiteY9" fmla="*/ 1357294 h 1938992"/>
              <a:gd name="connsiteX10" fmla="*/ 3831514 w 3831514"/>
              <a:gd name="connsiteY10" fmla="*/ 1938992 h 1938992"/>
              <a:gd name="connsiteX11" fmla="*/ 3360785 w 3831514"/>
              <a:gd name="connsiteY11" fmla="*/ 1938992 h 1938992"/>
              <a:gd name="connsiteX12" fmla="*/ 2736796 w 3831514"/>
              <a:gd name="connsiteY12" fmla="*/ 1938992 h 1938992"/>
              <a:gd name="connsiteX13" fmla="*/ 2227752 w 3831514"/>
              <a:gd name="connsiteY13" fmla="*/ 1938992 h 1938992"/>
              <a:gd name="connsiteX14" fmla="*/ 1603762 w 3831514"/>
              <a:gd name="connsiteY14" fmla="*/ 1938992 h 1938992"/>
              <a:gd name="connsiteX15" fmla="*/ 1133033 w 3831514"/>
              <a:gd name="connsiteY15" fmla="*/ 1938992 h 1938992"/>
              <a:gd name="connsiteX16" fmla="*/ 700620 w 3831514"/>
              <a:gd name="connsiteY16" fmla="*/ 1938992 h 1938992"/>
              <a:gd name="connsiteX17" fmla="*/ 0 w 3831514"/>
              <a:gd name="connsiteY17" fmla="*/ 1938992 h 1938992"/>
              <a:gd name="connsiteX18" fmla="*/ 0 w 3831514"/>
              <a:gd name="connsiteY18" fmla="*/ 1434854 h 1938992"/>
              <a:gd name="connsiteX19" fmla="*/ 0 w 3831514"/>
              <a:gd name="connsiteY19" fmla="*/ 1008276 h 1938992"/>
              <a:gd name="connsiteX20" fmla="*/ 0 w 3831514"/>
              <a:gd name="connsiteY20" fmla="*/ 484748 h 1938992"/>
              <a:gd name="connsiteX21" fmla="*/ 0 w 3831514"/>
              <a:gd name="connsiteY21" fmla="*/ 0 h 193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31514" h="1938992" fill="none" extrusionOk="0">
                <a:moveTo>
                  <a:pt x="0" y="0"/>
                </a:moveTo>
                <a:cubicBezTo>
                  <a:pt x="287297" y="-38963"/>
                  <a:pt x="455846" y="59770"/>
                  <a:pt x="623989" y="0"/>
                </a:cubicBezTo>
                <a:cubicBezTo>
                  <a:pt x="792132" y="-59770"/>
                  <a:pt x="1083206" y="30450"/>
                  <a:pt x="1209664" y="0"/>
                </a:cubicBezTo>
                <a:cubicBezTo>
                  <a:pt x="1336122" y="-30450"/>
                  <a:pt x="1621922" y="23978"/>
                  <a:pt x="1757023" y="0"/>
                </a:cubicBezTo>
                <a:cubicBezTo>
                  <a:pt x="1892124" y="-23978"/>
                  <a:pt x="2115130" y="5616"/>
                  <a:pt x="2304382" y="0"/>
                </a:cubicBezTo>
                <a:cubicBezTo>
                  <a:pt x="2493634" y="-5616"/>
                  <a:pt x="2630021" y="64390"/>
                  <a:pt x="2928371" y="0"/>
                </a:cubicBezTo>
                <a:cubicBezTo>
                  <a:pt x="3226721" y="-64390"/>
                  <a:pt x="3554532" y="38214"/>
                  <a:pt x="3831514" y="0"/>
                </a:cubicBezTo>
                <a:cubicBezTo>
                  <a:pt x="3875524" y="97765"/>
                  <a:pt x="3795583" y="292906"/>
                  <a:pt x="3831514" y="426578"/>
                </a:cubicBezTo>
                <a:cubicBezTo>
                  <a:pt x="3867445" y="560250"/>
                  <a:pt x="3829455" y="757653"/>
                  <a:pt x="3831514" y="930716"/>
                </a:cubicBezTo>
                <a:cubicBezTo>
                  <a:pt x="3833573" y="1103779"/>
                  <a:pt x="3790816" y="1241213"/>
                  <a:pt x="3831514" y="1357294"/>
                </a:cubicBezTo>
                <a:cubicBezTo>
                  <a:pt x="3872212" y="1473375"/>
                  <a:pt x="3794583" y="1743626"/>
                  <a:pt x="3831514" y="1938992"/>
                </a:cubicBezTo>
                <a:cubicBezTo>
                  <a:pt x="3598458" y="1970930"/>
                  <a:pt x="3587857" y="1896134"/>
                  <a:pt x="3360785" y="1938992"/>
                </a:cubicBezTo>
                <a:cubicBezTo>
                  <a:pt x="3133713" y="1981850"/>
                  <a:pt x="3034997" y="1900133"/>
                  <a:pt x="2736796" y="1938992"/>
                </a:cubicBezTo>
                <a:cubicBezTo>
                  <a:pt x="2438595" y="1977851"/>
                  <a:pt x="2440177" y="1908174"/>
                  <a:pt x="2227752" y="1938992"/>
                </a:cubicBezTo>
                <a:cubicBezTo>
                  <a:pt x="2015327" y="1969810"/>
                  <a:pt x="1771132" y="1888697"/>
                  <a:pt x="1603762" y="1938992"/>
                </a:cubicBezTo>
                <a:cubicBezTo>
                  <a:pt x="1436392" y="1989287"/>
                  <a:pt x="1279109" y="1900197"/>
                  <a:pt x="1133033" y="1938992"/>
                </a:cubicBezTo>
                <a:cubicBezTo>
                  <a:pt x="986957" y="1977787"/>
                  <a:pt x="787105" y="1916749"/>
                  <a:pt x="700620" y="1938992"/>
                </a:cubicBezTo>
                <a:cubicBezTo>
                  <a:pt x="614135" y="1961235"/>
                  <a:pt x="335719" y="1901385"/>
                  <a:pt x="0" y="1938992"/>
                </a:cubicBezTo>
                <a:cubicBezTo>
                  <a:pt x="-19141" y="1755445"/>
                  <a:pt x="4104" y="1674388"/>
                  <a:pt x="0" y="1434854"/>
                </a:cubicBezTo>
                <a:cubicBezTo>
                  <a:pt x="-4104" y="1195320"/>
                  <a:pt x="34356" y="1154735"/>
                  <a:pt x="0" y="1008276"/>
                </a:cubicBezTo>
                <a:cubicBezTo>
                  <a:pt x="-34356" y="861817"/>
                  <a:pt x="60755" y="711604"/>
                  <a:pt x="0" y="484748"/>
                </a:cubicBezTo>
                <a:cubicBezTo>
                  <a:pt x="-60755" y="257892"/>
                  <a:pt x="21756" y="144564"/>
                  <a:pt x="0" y="0"/>
                </a:cubicBezTo>
                <a:close/>
              </a:path>
              <a:path w="3831514" h="1938992" stroke="0" extrusionOk="0">
                <a:moveTo>
                  <a:pt x="0" y="0"/>
                </a:moveTo>
                <a:cubicBezTo>
                  <a:pt x="175440" y="-5442"/>
                  <a:pt x="288157" y="12353"/>
                  <a:pt x="509044" y="0"/>
                </a:cubicBezTo>
                <a:cubicBezTo>
                  <a:pt x="729931" y="-12353"/>
                  <a:pt x="749209" y="35410"/>
                  <a:pt x="941458" y="0"/>
                </a:cubicBezTo>
                <a:cubicBezTo>
                  <a:pt x="1133707" y="-35410"/>
                  <a:pt x="1440457" y="35948"/>
                  <a:pt x="1565447" y="0"/>
                </a:cubicBezTo>
                <a:cubicBezTo>
                  <a:pt x="1690437" y="-35948"/>
                  <a:pt x="1836776" y="60974"/>
                  <a:pt x="2074491" y="0"/>
                </a:cubicBezTo>
                <a:cubicBezTo>
                  <a:pt x="2312206" y="-60974"/>
                  <a:pt x="2353963" y="32120"/>
                  <a:pt x="2583535" y="0"/>
                </a:cubicBezTo>
                <a:cubicBezTo>
                  <a:pt x="2813107" y="-32120"/>
                  <a:pt x="2951790" y="18747"/>
                  <a:pt x="3207525" y="0"/>
                </a:cubicBezTo>
                <a:cubicBezTo>
                  <a:pt x="3463260" y="-18747"/>
                  <a:pt x="3640605" y="117"/>
                  <a:pt x="3831514" y="0"/>
                </a:cubicBezTo>
                <a:cubicBezTo>
                  <a:pt x="3870359" y="186342"/>
                  <a:pt x="3807127" y="387782"/>
                  <a:pt x="3831514" y="523528"/>
                </a:cubicBezTo>
                <a:cubicBezTo>
                  <a:pt x="3855901" y="659274"/>
                  <a:pt x="3806632" y="878614"/>
                  <a:pt x="3831514" y="969496"/>
                </a:cubicBezTo>
                <a:cubicBezTo>
                  <a:pt x="3856396" y="1060378"/>
                  <a:pt x="3811262" y="1196894"/>
                  <a:pt x="3831514" y="1415464"/>
                </a:cubicBezTo>
                <a:cubicBezTo>
                  <a:pt x="3851766" y="1634034"/>
                  <a:pt x="3822355" y="1795970"/>
                  <a:pt x="3831514" y="1938992"/>
                </a:cubicBezTo>
                <a:cubicBezTo>
                  <a:pt x="3562701" y="1942588"/>
                  <a:pt x="3370758" y="1889242"/>
                  <a:pt x="3245840" y="1938992"/>
                </a:cubicBezTo>
                <a:cubicBezTo>
                  <a:pt x="3120922" y="1988742"/>
                  <a:pt x="2906448" y="1919062"/>
                  <a:pt x="2621850" y="1938992"/>
                </a:cubicBezTo>
                <a:cubicBezTo>
                  <a:pt x="2337252" y="1958922"/>
                  <a:pt x="2260288" y="1865612"/>
                  <a:pt x="1997861" y="1938992"/>
                </a:cubicBezTo>
                <a:cubicBezTo>
                  <a:pt x="1735434" y="2012372"/>
                  <a:pt x="1752144" y="1933804"/>
                  <a:pt x="1527132" y="1938992"/>
                </a:cubicBezTo>
                <a:cubicBezTo>
                  <a:pt x="1302120" y="1944180"/>
                  <a:pt x="1129982" y="1890833"/>
                  <a:pt x="979773" y="1938992"/>
                </a:cubicBezTo>
                <a:cubicBezTo>
                  <a:pt x="829564" y="1987151"/>
                  <a:pt x="218104" y="1895088"/>
                  <a:pt x="0" y="1938992"/>
                </a:cubicBezTo>
                <a:cubicBezTo>
                  <a:pt x="-14486" y="1754401"/>
                  <a:pt x="55212" y="1590858"/>
                  <a:pt x="0" y="1454244"/>
                </a:cubicBezTo>
                <a:cubicBezTo>
                  <a:pt x="-55212" y="1317630"/>
                  <a:pt x="21163" y="1145574"/>
                  <a:pt x="0" y="1008276"/>
                </a:cubicBezTo>
                <a:cubicBezTo>
                  <a:pt x="-21163" y="870978"/>
                  <a:pt x="7730" y="688959"/>
                  <a:pt x="0" y="562308"/>
                </a:cubicBezTo>
                <a:cubicBezTo>
                  <a:pt x="-7730" y="435657"/>
                  <a:pt x="16805" y="210735"/>
                  <a:pt x="0" y="0"/>
                </a:cubicBezTo>
                <a:close/>
              </a:path>
            </a:pathLst>
          </a:custGeom>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000" b="1" dirty="0">
                <a:latin typeface="+mj-lt"/>
              </a:rPr>
              <a:t>Gebruik lijnen</a:t>
            </a:r>
            <a:r>
              <a:rPr lang="nl-NL" sz="2000" dirty="0">
                <a:latin typeface="+mj-lt"/>
              </a:rPr>
              <a:t> om relaties zichtbaar te maken:</a:t>
            </a:r>
          </a:p>
          <a:p>
            <a:pPr>
              <a:buFont typeface="Arial" panose="020B0604020202020204" pitchFamily="34" charset="0"/>
              <a:buChar char="•"/>
            </a:pPr>
            <a:r>
              <a:rPr lang="nl-NL" sz="2000" dirty="0">
                <a:latin typeface="+mj-lt"/>
              </a:rPr>
              <a:t>Familie</a:t>
            </a:r>
          </a:p>
          <a:p>
            <a:pPr>
              <a:buFont typeface="Arial" panose="020B0604020202020204" pitchFamily="34" charset="0"/>
              <a:buChar char="•"/>
            </a:pPr>
            <a:r>
              <a:rPr lang="nl-NL" sz="2000" dirty="0">
                <a:latin typeface="+mj-lt"/>
              </a:rPr>
              <a:t>Vriendschap</a:t>
            </a:r>
          </a:p>
          <a:p>
            <a:pPr>
              <a:buFont typeface="Arial" panose="020B0604020202020204" pitchFamily="34" charset="0"/>
              <a:buChar char="•"/>
            </a:pPr>
            <a:r>
              <a:rPr lang="nl-NL" sz="2000" dirty="0">
                <a:latin typeface="+mj-lt"/>
              </a:rPr>
              <a:t>Conflicten</a:t>
            </a:r>
          </a:p>
          <a:p>
            <a:pPr>
              <a:buFont typeface="Arial" panose="020B0604020202020204" pitchFamily="34" charset="0"/>
              <a:buChar char="•"/>
            </a:pPr>
            <a:r>
              <a:rPr lang="nl-NL" sz="2000" dirty="0">
                <a:latin typeface="+mj-lt"/>
              </a:rPr>
              <a:t>Afstand / spanning</a:t>
            </a:r>
          </a:p>
        </p:txBody>
      </p:sp>
      <p:sp>
        <p:nvSpPr>
          <p:cNvPr id="8" name="Tekstvak 7">
            <a:extLst>
              <a:ext uri="{FF2B5EF4-FFF2-40B4-BE49-F238E27FC236}">
                <a16:creationId xmlns:a16="http://schemas.microsoft.com/office/drawing/2014/main" id="{0DD64B7D-90C0-9BE6-7EA7-213D27618C88}"/>
              </a:ext>
            </a:extLst>
          </p:cNvPr>
          <p:cNvSpPr txBox="1"/>
          <p:nvPr/>
        </p:nvSpPr>
        <p:spPr>
          <a:xfrm>
            <a:off x="5598445" y="2698366"/>
            <a:ext cx="5410201" cy="1323439"/>
          </a:xfrm>
          <a:custGeom>
            <a:avLst/>
            <a:gdLst>
              <a:gd name="connsiteX0" fmla="*/ 0 w 5410201"/>
              <a:gd name="connsiteY0" fmla="*/ 0 h 1323439"/>
              <a:gd name="connsiteX1" fmla="*/ 595122 w 5410201"/>
              <a:gd name="connsiteY1" fmla="*/ 0 h 1323439"/>
              <a:gd name="connsiteX2" fmla="*/ 973836 w 5410201"/>
              <a:gd name="connsiteY2" fmla="*/ 0 h 1323439"/>
              <a:gd name="connsiteX3" fmla="*/ 1460754 w 5410201"/>
              <a:gd name="connsiteY3" fmla="*/ 0 h 1323439"/>
              <a:gd name="connsiteX4" fmla="*/ 2109978 w 5410201"/>
              <a:gd name="connsiteY4" fmla="*/ 0 h 1323439"/>
              <a:gd name="connsiteX5" fmla="*/ 2650998 w 5410201"/>
              <a:gd name="connsiteY5" fmla="*/ 0 h 1323439"/>
              <a:gd name="connsiteX6" fmla="*/ 3246121 w 5410201"/>
              <a:gd name="connsiteY6" fmla="*/ 0 h 1323439"/>
              <a:gd name="connsiteX7" fmla="*/ 3733039 w 5410201"/>
              <a:gd name="connsiteY7" fmla="*/ 0 h 1323439"/>
              <a:gd name="connsiteX8" fmla="*/ 4274059 w 5410201"/>
              <a:gd name="connsiteY8" fmla="*/ 0 h 1323439"/>
              <a:gd name="connsiteX9" fmla="*/ 4923283 w 5410201"/>
              <a:gd name="connsiteY9" fmla="*/ 0 h 1323439"/>
              <a:gd name="connsiteX10" fmla="*/ 5410201 w 5410201"/>
              <a:gd name="connsiteY10" fmla="*/ 0 h 1323439"/>
              <a:gd name="connsiteX11" fmla="*/ 5410201 w 5410201"/>
              <a:gd name="connsiteY11" fmla="*/ 454381 h 1323439"/>
              <a:gd name="connsiteX12" fmla="*/ 5410201 w 5410201"/>
              <a:gd name="connsiteY12" fmla="*/ 869058 h 1323439"/>
              <a:gd name="connsiteX13" fmla="*/ 5410201 w 5410201"/>
              <a:gd name="connsiteY13" fmla="*/ 1323439 h 1323439"/>
              <a:gd name="connsiteX14" fmla="*/ 4869181 w 5410201"/>
              <a:gd name="connsiteY14" fmla="*/ 1323439 h 1323439"/>
              <a:gd name="connsiteX15" fmla="*/ 4328161 w 5410201"/>
              <a:gd name="connsiteY15" fmla="*/ 1323439 h 1323439"/>
              <a:gd name="connsiteX16" fmla="*/ 3895345 w 5410201"/>
              <a:gd name="connsiteY16" fmla="*/ 1323439 h 1323439"/>
              <a:gd name="connsiteX17" fmla="*/ 3354325 w 5410201"/>
              <a:gd name="connsiteY17" fmla="*/ 1323439 h 1323439"/>
              <a:gd name="connsiteX18" fmla="*/ 2813305 w 5410201"/>
              <a:gd name="connsiteY18" fmla="*/ 1323439 h 1323439"/>
              <a:gd name="connsiteX19" fmla="*/ 2272284 w 5410201"/>
              <a:gd name="connsiteY19" fmla="*/ 1323439 h 1323439"/>
              <a:gd name="connsiteX20" fmla="*/ 1731264 w 5410201"/>
              <a:gd name="connsiteY20" fmla="*/ 1323439 h 1323439"/>
              <a:gd name="connsiteX21" fmla="*/ 1244346 w 5410201"/>
              <a:gd name="connsiteY21" fmla="*/ 1323439 h 1323439"/>
              <a:gd name="connsiteX22" fmla="*/ 649224 w 5410201"/>
              <a:gd name="connsiteY22" fmla="*/ 1323439 h 1323439"/>
              <a:gd name="connsiteX23" fmla="*/ 0 w 5410201"/>
              <a:gd name="connsiteY23" fmla="*/ 1323439 h 1323439"/>
              <a:gd name="connsiteX24" fmla="*/ 0 w 5410201"/>
              <a:gd name="connsiteY24" fmla="*/ 855824 h 1323439"/>
              <a:gd name="connsiteX25" fmla="*/ 0 w 5410201"/>
              <a:gd name="connsiteY25" fmla="*/ 401443 h 1323439"/>
              <a:gd name="connsiteX26" fmla="*/ 0 w 5410201"/>
              <a:gd name="connsiteY26"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10201" h="1323439" fill="none" extrusionOk="0">
                <a:moveTo>
                  <a:pt x="0" y="0"/>
                </a:moveTo>
                <a:cubicBezTo>
                  <a:pt x="156459" y="-13132"/>
                  <a:pt x="345936" y="53054"/>
                  <a:pt x="595122" y="0"/>
                </a:cubicBezTo>
                <a:cubicBezTo>
                  <a:pt x="844308" y="-53054"/>
                  <a:pt x="884263" y="21062"/>
                  <a:pt x="973836" y="0"/>
                </a:cubicBezTo>
                <a:cubicBezTo>
                  <a:pt x="1063409" y="-21062"/>
                  <a:pt x="1280371" y="49365"/>
                  <a:pt x="1460754" y="0"/>
                </a:cubicBezTo>
                <a:cubicBezTo>
                  <a:pt x="1641137" y="-49365"/>
                  <a:pt x="1810022" y="22121"/>
                  <a:pt x="2109978" y="0"/>
                </a:cubicBezTo>
                <a:cubicBezTo>
                  <a:pt x="2409934" y="-22121"/>
                  <a:pt x="2452707" y="1622"/>
                  <a:pt x="2650998" y="0"/>
                </a:cubicBezTo>
                <a:cubicBezTo>
                  <a:pt x="2849289" y="-1622"/>
                  <a:pt x="3024443" y="56130"/>
                  <a:pt x="3246121" y="0"/>
                </a:cubicBezTo>
                <a:cubicBezTo>
                  <a:pt x="3467799" y="-56130"/>
                  <a:pt x="3505529" y="55671"/>
                  <a:pt x="3733039" y="0"/>
                </a:cubicBezTo>
                <a:cubicBezTo>
                  <a:pt x="3960549" y="-55671"/>
                  <a:pt x="4058827" y="17625"/>
                  <a:pt x="4274059" y="0"/>
                </a:cubicBezTo>
                <a:cubicBezTo>
                  <a:pt x="4489291" y="-17625"/>
                  <a:pt x="4675156" y="77728"/>
                  <a:pt x="4923283" y="0"/>
                </a:cubicBezTo>
                <a:cubicBezTo>
                  <a:pt x="5171410" y="-77728"/>
                  <a:pt x="5223524" y="17676"/>
                  <a:pt x="5410201" y="0"/>
                </a:cubicBezTo>
                <a:cubicBezTo>
                  <a:pt x="5417795" y="100337"/>
                  <a:pt x="5360394" y="345363"/>
                  <a:pt x="5410201" y="454381"/>
                </a:cubicBezTo>
                <a:cubicBezTo>
                  <a:pt x="5460008" y="563399"/>
                  <a:pt x="5363134" y="762810"/>
                  <a:pt x="5410201" y="869058"/>
                </a:cubicBezTo>
                <a:cubicBezTo>
                  <a:pt x="5457268" y="975306"/>
                  <a:pt x="5371043" y="1097734"/>
                  <a:pt x="5410201" y="1323439"/>
                </a:cubicBezTo>
                <a:cubicBezTo>
                  <a:pt x="5280485" y="1327591"/>
                  <a:pt x="5035763" y="1294308"/>
                  <a:pt x="4869181" y="1323439"/>
                </a:cubicBezTo>
                <a:cubicBezTo>
                  <a:pt x="4702599" y="1352570"/>
                  <a:pt x="4438655" y="1264357"/>
                  <a:pt x="4328161" y="1323439"/>
                </a:cubicBezTo>
                <a:cubicBezTo>
                  <a:pt x="4217667" y="1382521"/>
                  <a:pt x="4013664" y="1317810"/>
                  <a:pt x="3895345" y="1323439"/>
                </a:cubicBezTo>
                <a:cubicBezTo>
                  <a:pt x="3777026" y="1329068"/>
                  <a:pt x="3507281" y="1270937"/>
                  <a:pt x="3354325" y="1323439"/>
                </a:cubicBezTo>
                <a:cubicBezTo>
                  <a:pt x="3201369" y="1375941"/>
                  <a:pt x="3027156" y="1272454"/>
                  <a:pt x="2813305" y="1323439"/>
                </a:cubicBezTo>
                <a:cubicBezTo>
                  <a:pt x="2599454" y="1374424"/>
                  <a:pt x="2535855" y="1304063"/>
                  <a:pt x="2272284" y="1323439"/>
                </a:cubicBezTo>
                <a:cubicBezTo>
                  <a:pt x="2008713" y="1342815"/>
                  <a:pt x="1869681" y="1322883"/>
                  <a:pt x="1731264" y="1323439"/>
                </a:cubicBezTo>
                <a:cubicBezTo>
                  <a:pt x="1592847" y="1323995"/>
                  <a:pt x="1460155" y="1279646"/>
                  <a:pt x="1244346" y="1323439"/>
                </a:cubicBezTo>
                <a:cubicBezTo>
                  <a:pt x="1028537" y="1367232"/>
                  <a:pt x="791760" y="1286009"/>
                  <a:pt x="649224" y="1323439"/>
                </a:cubicBezTo>
                <a:cubicBezTo>
                  <a:pt x="506688" y="1360869"/>
                  <a:pt x="283764" y="1274066"/>
                  <a:pt x="0" y="1323439"/>
                </a:cubicBezTo>
                <a:cubicBezTo>
                  <a:pt x="-18430" y="1179734"/>
                  <a:pt x="13247" y="1048814"/>
                  <a:pt x="0" y="855824"/>
                </a:cubicBezTo>
                <a:cubicBezTo>
                  <a:pt x="-13247" y="662835"/>
                  <a:pt x="46445" y="626107"/>
                  <a:pt x="0" y="401443"/>
                </a:cubicBezTo>
                <a:cubicBezTo>
                  <a:pt x="-46445" y="176779"/>
                  <a:pt x="11136" y="126208"/>
                  <a:pt x="0" y="0"/>
                </a:cubicBezTo>
                <a:close/>
              </a:path>
              <a:path w="5410201" h="1323439" stroke="0" extrusionOk="0">
                <a:moveTo>
                  <a:pt x="0" y="0"/>
                </a:moveTo>
                <a:cubicBezTo>
                  <a:pt x="207496" y="-56593"/>
                  <a:pt x="355112" y="4144"/>
                  <a:pt x="486918" y="0"/>
                </a:cubicBezTo>
                <a:cubicBezTo>
                  <a:pt x="618724" y="-4144"/>
                  <a:pt x="772404" y="41041"/>
                  <a:pt x="865632" y="0"/>
                </a:cubicBezTo>
                <a:cubicBezTo>
                  <a:pt x="958860" y="-41041"/>
                  <a:pt x="1222360" y="12311"/>
                  <a:pt x="1514856" y="0"/>
                </a:cubicBezTo>
                <a:cubicBezTo>
                  <a:pt x="1807352" y="-12311"/>
                  <a:pt x="1802457" y="55524"/>
                  <a:pt x="2001774" y="0"/>
                </a:cubicBezTo>
                <a:cubicBezTo>
                  <a:pt x="2201091" y="-55524"/>
                  <a:pt x="2256564" y="226"/>
                  <a:pt x="2488692" y="0"/>
                </a:cubicBezTo>
                <a:cubicBezTo>
                  <a:pt x="2720820" y="-226"/>
                  <a:pt x="2978430" y="43852"/>
                  <a:pt x="3137917" y="0"/>
                </a:cubicBezTo>
                <a:cubicBezTo>
                  <a:pt x="3297405" y="-43852"/>
                  <a:pt x="3413940" y="40583"/>
                  <a:pt x="3570733" y="0"/>
                </a:cubicBezTo>
                <a:cubicBezTo>
                  <a:pt x="3727526" y="-40583"/>
                  <a:pt x="4004068" y="38742"/>
                  <a:pt x="4219957" y="0"/>
                </a:cubicBezTo>
                <a:cubicBezTo>
                  <a:pt x="4435846" y="-38742"/>
                  <a:pt x="4625691" y="76212"/>
                  <a:pt x="4869181" y="0"/>
                </a:cubicBezTo>
                <a:cubicBezTo>
                  <a:pt x="5112671" y="-76212"/>
                  <a:pt x="5300990" y="47209"/>
                  <a:pt x="5410201" y="0"/>
                </a:cubicBezTo>
                <a:cubicBezTo>
                  <a:pt x="5416518" y="114392"/>
                  <a:pt x="5386261" y="309594"/>
                  <a:pt x="5410201" y="467615"/>
                </a:cubicBezTo>
                <a:cubicBezTo>
                  <a:pt x="5434141" y="625636"/>
                  <a:pt x="5400450" y="813405"/>
                  <a:pt x="5410201" y="921996"/>
                </a:cubicBezTo>
                <a:cubicBezTo>
                  <a:pt x="5419952" y="1030587"/>
                  <a:pt x="5409445" y="1126070"/>
                  <a:pt x="5410201" y="1323439"/>
                </a:cubicBezTo>
                <a:cubicBezTo>
                  <a:pt x="5292882" y="1360498"/>
                  <a:pt x="5025241" y="1296350"/>
                  <a:pt x="4869181" y="1323439"/>
                </a:cubicBezTo>
                <a:cubicBezTo>
                  <a:pt x="4713121" y="1350528"/>
                  <a:pt x="4527234" y="1317976"/>
                  <a:pt x="4436365" y="1323439"/>
                </a:cubicBezTo>
                <a:cubicBezTo>
                  <a:pt x="4345496" y="1328902"/>
                  <a:pt x="4147584" y="1288024"/>
                  <a:pt x="3895345" y="1323439"/>
                </a:cubicBezTo>
                <a:cubicBezTo>
                  <a:pt x="3643106" y="1358854"/>
                  <a:pt x="3567058" y="1273360"/>
                  <a:pt x="3246121" y="1323439"/>
                </a:cubicBezTo>
                <a:cubicBezTo>
                  <a:pt x="2925184" y="1373518"/>
                  <a:pt x="2854612" y="1278025"/>
                  <a:pt x="2705101" y="1323439"/>
                </a:cubicBezTo>
                <a:cubicBezTo>
                  <a:pt x="2555590" y="1368853"/>
                  <a:pt x="2513018" y="1299958"/>
                  <a:pt x="2326386" y="1323439"/>
                </a:cubicBezTo>
                <a:cubicBezTo>
                  <a:pt x="2139755" y="1346920"/>
                  <a:pt x="2082503" y="1294314"/>
                  <a:pt x="1893570" y="1323439"/>
                </a:cubicBezTo>
                <a:cubicBezTo>
                  <a:pt x="1704637" y="1352564"/>
                  <a:pt x="1515916" y="1311169"/>
                  <a:pt x="1244346" y="1323439"/>
                </a:cubicBezTo>
                <a:cubicBezTo>
                  <a:pt x="972776" y="1335709"/>
                  <a:pt x="902421" y="1274696"/>
                  <a:pt x="703326" y="1323439"/>
                </a:cubicBezTo>
                <a:cubicBezTo>
                  <a:pt x="504231" y="1372182"/>
                  <a:pt x="221726" y="1321170"/>
                  <a:pt x="0" y="1323439"/>
                </a:cubicBezTo>
                <a:cubicBezTo>
                  <a:pt x="-2139" y="1230439"/>
                  <a:pt x="21455" y="1023048"/>
                  <a:pt x="0" y="882293"/>
                </a:cubicBezTo>
                <a:cubicBezTo>
                  <a:pt x="-21455" y="741538"/>
                  <a:pt x="8464" y="612520"/>
                  <a:pt x="0" y="480850"/>
                </a:cubicBezTo>
                <a:cubicBezTo>
                  <a:pt x="-8464" y="349180"/>
                  <a:pt x="30653" y="137842"/>
                  <a:pt x="0" y="0"/>
                </a:cubicBezTo>
                <a:close/>
              </a:path>
            </a:pathLst>
          </a:custGeom>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000" b="1" dirty="0">
                <a:latin typeface="+mj-lt"/>
              </a:rPr>
              <a:t>Noteer korte kenmerken</a:t>
            </a:r>
            <a:r>
              <a:rPr lang="nl-NL" sz="2000" dirty="0">
                <a:latin typeface="+mj-lt"/>
              </a:rPr>
              <a:t> bij elk personage:</a:t>
            </a:r>
          </a:p>
          <a:p>
            <a:pPr>
              <a:buFont typeface="Arial" panose="020B0604020202020204" pitchFamily="34" charset="0"/>
              <a:buChar char="•"/>
            </a:pPr>
            <a:r>
              <a:rPr lang="nl-NL" sz="2000" dirty="0">
                <a:latin typeface="+mj-lt"/>
              </a:rPr>
              <a:t>Belangrijkste eigenschap</a:t>
            </a:r>
          </a:p>
          <a:p>
            <a:pPr>
              <a:buFont typeface="Arial" panose="020B0604020202020204" pitchFamily="34" charset="0"/>
              <a:buChar char="•"/>
            </a:pPr>
            <a:r>
              <a:rPr lang="nl-NL" sz="2000" dirty="0">
                <a:latin typeface="+mj-lt"/>
              </a:rPr>
              <a:t>Een symbool dat bij hen past</a:t>
            </a:r>
          </a:p>
          <a:p>
            <a:pPr>
              <a:buFont typeface="Arial" panose="020B0604020202020204" pitchFamily="34" charset="0"/>
              <a:buChar char="•"/>
            </a:pPr>
            <a:r>
              <a:rPr lang="nl-NL" sz="2000" dirty="0">
                <a:latin typeface="+mj-lt"/>
              </a:rPr>
              <a:t>Een woord uit het verhaal dat hen typeert</a:t>
            </a:r>
          </a:p>
        </p:txBody>
      </p:sp>
      <p:sp>
        <p:nvSpPr>
          <p:cNvPr id="10" name="Tekstvak 9">
            <a:extLst>
              <a:ext uri="{FF2B5EF4-FFF2-40B4-BE49-F238E27FC236}">
                <a16:creationId xmlns:a16="http://schemas.microsoft.com/office/drawing/2014/main" id="{837FCFB9-FE97-6FD3-1FEF-9B21D5E32199}"/>
              </a:ext>
            </a:extLst>
          </p:cNvPr>
          <p:cNvSpPr txBox="1"/>
          <p:nvPr/>
        </p:nvSpPr>
        <p:spPr>
          <a:xfrm>
            <a:off x="7560805" y="4305511"/>
            <a:ext cx="3967869" cy="1323439"/>
          </a:xfrm>
          <a:custGeom>
            <a:avLst/>
            <a:gdLst>
              <a:gd name="connsiteX0" fmla="*/ 0 w 3967869"/>
              <a:gd name="connsiteY0" fmla="*/ 0 h 1323439"/>
              <a:gd name="connsiteX1" fmla="*/ 527160 w 3967869"/>
              <a:gd name="connsiteY1" fmla="*/ 0 h 1323439"/>
              <a:gd name="connsiteX2" fmla="*/ 1014641 w 3967869"/>
              <a:gd name="connsiteY2" fmla="*/ 0 h 1323439"/>
              <a:gd name="connsiteX3" fmla="*/ 1621158 w 3967869"/>
              <a:gd name="connsiteY3" fmla="*/ 0 h 1323439"/>
              <a:gd name="connsiteX4" fmla="*/ 2187996 w 3967869"/>
              <a:gd name="connsiteY4" fmla="*/ 0 h 1323439"/>
              <a:gd name="connsiteX5" fmla="*/ 2754835 w 3967869"/>
              <a:gd name="connsiteY5" fmla="*/ 0 h 1323439"/>
              <a:gd name="connsiteX6" fmla="*/ 3401031 w 3967869"/>
              <a:gd name="connsiteY6" fmla="*/ 0 h 1323439"/>
              <a:gd name="connsiteX7" fmla="*/ 3967869 w 3967869"/>
              <a:gd name="connsiteY7" fmla="*/ 0 h 1323439"/>
              <a:gd name="connsiteX8" fmla="*/ 3967869 w 3967869"/>
              <a:gd name="connsiteY8" fmla="*/ 401443 h 1323439"/>
              <a:gd name="connsiteX9" fmla="*/ 3967869 w 3967869"/>
              <a:gd name="connsiteY9" fmla="*/ 855824 h 1323439"/>
              <a:gd name="connsiteX10" fmla="*/ 3967869 w 3967869"/>
              <a:gd name="connsiteY10" fmla="*/ 1323439 h 1323439"/>
              <a:gd name="connsiteX11" fmla="*/ 3361352 w 3967869"/>
              <a:gd name="connsiteY11" fmla="*/ 1323439 h 1323439"/>
              <a:gd name="connsiteX12" fmla="*/ 2754835 w 3967869"/>
              <a:gd name="connsiteY12" fmla="*/ 1323439 h 1323439"/>
              <a:gd name="connsiteX13" fmla="*/ 2108639 w 3967869"/>
              <a:gd name="connsiteY13" fmla="*/ 1323439 h 1323439"/>
              <a:gd name="connsiteX14" fmla="*/ 1581479 w 3967869"/>
              <a:gd name="connsiteY14" fmla="*/ 1323439 h 1323439"/>
              <a:gd name="connsiteX15" fmla="*/ 935283 w 3967869"/>
              <a:gd name="connsiteY15" fmla="*/ 1323439 h 1323439"/>
              <a:gd name="connsiteX16" fmla="*/ 0 w 3967869"/>
              <a:gd name="connsiteY16" fmla="*/ 1323439 h 1323439"/>
              <a:gd name="connsiteX17" fmla="*/ 0 w 3967869"/>
              <a:gd name="connsiteY17" fmla="*/ 921996 h 1323439"/>
              <a:gd name="connsiteX18" fmla="*/ 0 w 3967869"/>
              <a:gd name="connsiteY18" fmla="*/ 467615 h 1323439"/>
              <a:gd name="connsiteX19" fmla="*/ 0 w 3967869"/>
              <a:gd name="connsiteY19"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67869" h="1323439" fill="none" extrusionOk="0">
                <a:moveTo>
                  <a:pt x="0" y="0"/>
                </a:moveTo>
                <a:cubicBezTo>
                  <a:pt x="128934" y="-61648"/>
                  <a:pt x="333318" y="34952"/>
                  <a:pt x="527160" y="0"/>
                </a:cubicBezTo>
                <a:cubicBezTo>
                  <a:pt x="721002" y="-34952"/>
                  <a:pt x="774985" y="3684"/>
                  <a:pt x="1014641" y="0"/>
                </a:cubicBezTo>
                <a:cubicBezTo>
                  <a:pt x="1254297" y="-3684"/>
                  <a:pt x="1396624" y="52569"/>
                  <a:pt x="1621158" y="0"/>
                </a:cubicBezTo>
                <a:cubicBezTo>
                  <a:pt x="1845692" y="-52569"/>
                  <a:pt x="2057716" y="66162"/>
                  <a:pt x="2187996" y="0"/>
                </a:cubicBezTo>
                <a:cubicBezTo>
                  <a:pt x="2318276" y="-66162"/>
                  <a:pt x="2582522" y="23049"/>
                  <a:pt x="2754835" y="0"/>
                </a:cubicBezTo>
                <a:cubicBezTo>
                  <a:pt x="2927148" y="-23049"/>
                  <a:pt x="3139314" y="50393"/>
                  <a:pt x="3401031" y="0"/>
                </a:cubicBezTo>
                <a:cubicBezTo>
                  <a:pt x="3662748" y="-50393"/>
                  <a:pt x="3724261" y="41270"/>
                  <a:pt x="3967869" y="0"/>
                </a:cubicBezTo>
                <a:cubicBezTo>
                  <a:pt x="4015500" y="190884"/>
                  <a:pt x="3920214" y="274172"/>
                  <a:pt x="3967869" y="401443"/>
                </a:cubicBezTo>
                <a:cubicBezTo>
                  <a:pt x="4015524" y="528714"/>
                  <a:pt x="3935805" y="663447"/>
                  <a:pt x="3967869" y="855824"/>
                </a:cubicBezTo>
                <a:cubicBezTo>
                  <a:pt x="3999933" y="1048201"/>
                  <a:pt x="3911907" y="1227432"/>
                  <a:pt x="3967869" y="1323439"/>
                </a:cubicBezTo>
                <a:cubicBezTo>
                  <a:pt x="3774507" y="1343155"/>
                  <a:pt x="3655222" y="1312436"/>
                  <a:pt x="3361352" y="1323439"/>
                </a:cubicBezTo>
                <a:cubicBezTo>
                  <a:pt x="3067482" y="1334442"/>
                  <a:pt x="3002588" y="1299188"/>
                  <a:pt x="2754835" y="1323439"/>
                </a:cubicBezTo>
                <a:cubicBezTo>
                  <a:pt x="2507082" y="1347690"/>
                  <a:pt x="2258269" y="1285070"/>
                  <a:pt x="2108639" y="1323439"/>
                </a:cubicBezTo>
                <a:cubicBezTo>
                  <a:pt x="1959009" y="1361808"/>
                  <a:pt x="1792546" y="1288320"/>
                  <a:pt x="1581479" y="1323439"/>
                </a:cubicBezTo>
                <a:cubicBezTo>
                  <a:pt x="1370412" y="1358558"/>
                  <a:pt x="1203570" y="1309754"/>
                  <a:pt x="935283" y="1323439"/>
                </a:cubicBezTo>
                <a:cubicBezTo>
                  <a:pt x="666996" y="1337124"/>
                  <a:pt x="384619" y="1313330"/>
                  <a:pt x="0" y="1323439"/>
                </a:cubicBezTo>
                <a:cubicBezTo>
                  <a:pt x="-2329" y="1130774"/>
                  <a:pt x="48107" y="1092734"/>
                  <a:pt x="0" y="921996"/>
                </a:cubicBezTo>
                <a:cubicBezTo>
                  <a:pt x="-48107" y="751258"/>
                  <a:pt x="20789" y="650596"/>
                  <a:pt x="0" y="467615"/>
                </a:cubicBezTo>
                <a:cubicBezTo>
                  <a:pt x="-20789" y="284634"/>
                  <a:pt x="42250" y="163930"/>
                  <a:pt x="0" y="0"/>
                </a:cubicBezTo>
                <a:close/>
              </a:path>
              <a:path w="3967869" h="1323439" stroke="0" extrusionOk="0">
                <a:moveTo>
                  <a:pt x="0" y="0"/>
                </a:moveTo>
                <a:cubicBezTo>
                  <a:pt x="216616" y="-4391"/>
                  <a:pt x="270875" y="55413"/>
                  <a:pt x="527160" y="0"/>
                </a:cubicBezTo>
                <a:cubicBezTo>
                  <a:pt x="783445" y="-55413"/>
                  <a:pt x="791642" y="9190"/>
                  <a:pt x="974962" y="0"/>
                </a:cubicBezTo>
                <a:cubicBezTo>
                  <a:pt x="1158282" y="-9190"/>
                  <a:pt x="1490339" y="27572"/>
                  <a:pt x="1621158" y="0"/>
                </a:cubicBezTo>
                <a:cubicBezTo>
                  <a:pt x="1751977" y="-27572"/>
                  <a:pt x="1891117" y="62267"/>
                  <a:pt x="2148318" y="0"/>
                </a:cubicBezTo>
                <a:cubicBezTo>
                  <a:pt x="2405519" y="-62267"/>
                  <a:pt x="2465113" y="41095"/>
                  <a:pt x="2675477" y="0"/>
                </a:cubicBezTo>
                <a:cubicBezTo>
                  <a:pt x="2885841" y="-41095"/>
                  <a:pt x="3100999" y="54680"/>
                  <a:pt x="3321673" y="0"/>
                </a:cubicBezTo>
                <a:cubicBezTo>
                  <a:pt x="3542347" y="-54680"/>
                  <a:pt x="3818351" y="5230"/>
                  <a:pt x="3967869" y="0"/>
                </a:cubicBezTo>
                <a:cubicBezTo>
                  <a:pt x="4005315" y="140850"/>
                  <a:pt x="3954251" y="347133"/>
                  <a:pt x="3967869" y="467615"/>
                </a:cubicBezTo>
                <a:cubicBezTo>
                  <a:pt x="3981487" y="588097"/>
                  <a:pt x="3928556" y="710157"/>
                  <a:pt x="3967869" y="882293"/>
                </a:cubicBezTo>
                <a:cubicBezTo>
                  <a:pt x="4007182" y="1054429"/>
                  <a:pt x="3916786" y="1134847"/>
                  <a:pt x="3967869" y="1323439"/>
                </a:cubicBezTo>
                <a:cubicBezTo>
                  <a:pt x="3818476" y="1381344"/>
                  <a:pt x="3557150" y="1284701"/>
                  <a:pt x="3401031" y="1323439"/>
                </a:cubicBezTo>
                <a:cubicBezTo>
                  <a:pt x="3244912" y="1362177"/>
                  <a:pt x="3104651" y="1261792"/>
                  <a:pt x="2873871" y="1323439"/>
                </a:cubicBezTo>
                <a:cubicBezTo>
                  <a:pt x="2643091" y="1385086"/>
                  <a:pt x="2436361" y="1317005"/>
                  <a:pt x="2227675" y="1323439"/>
                </a:cubicBezTo>
                <a:cubicBezTo>
                  <a:pt x="2018989" y="1329873"/>
                  <a:pt x="1875134" y="1254674"/>
                  <a:pt x="1581479" y="1323439"/>
                </a:cubicBezTo>
                <a:cubicBezTo>
                  <a:pt x="1287824" y="1392204"/>
                  <a:pt x="1317181" y="1273286"/>
                  <a:pt x="1093998" y="1323439"/>
                </a:cubicBezTo>
                <a:cubicBezTo>
                  <a:pt x="870815" y="1373592"/>
                  <a:pt x="742058" y="1261943"/>
                  <a:pt x="527160" y="1323439"/>
                </a:cubicBezTo>
                <a:cubicBezTo>
                  <a:pt x="312262" y="1384935"/>
                  <a:pt x="232203" y="1303871"/>
                  <a:pt x="0" y="1323439"/>
                </a:cubicBezTo>
                <a:cubicBezTo>
                  <a:pt x="-14905" y="1127395"/>
                  <a:pt x="662" y="1080025"/>
                  <a:pt x="0" y="882293"/>
                </a:cubicBezTo>
                <a:cubicBezTo>
                  <a:pt x="-662" y="684561"/>
                  <a:pt x="44501" y="658708"/>
                  <a:pt x="0" y="467615"/>
                </a:cubicBezTo>
                <a:cubicBezTo>
                  <a:pt x="-44501" y="276522"/>
                  <a:pt x="24623" y="96958"/>
                  <a:pt x="0" y="0"/>
                </a:cubicBezTo>
                <a:close/>
              </a:path>
            </a:pathLst>
          </a:custGeom>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000" dirty="0">
                <a:latin typeface="+mj-lt"/>
              </a:rPr>
              <a:t>Zorg dat de poster </a:t>
            </a:r>
            <a:r>
              <a:rPr lang="nl-NL" sz="2000" b="1" dirty="0">
                <a:latin typeface="+mj-lt"/>
              </a:rPr>
              <a:t>duidelijk en creatief</a:t>
            </a:r>
            <a:r>
              <a:rPr lang="nl-NL" sz="2000" dirty="0">
                <a:latin typeface="+mj-lt"/>
              </a:rPr>
              <a:t> is, zodat anderen de relaties kunnen begrijpen door alleen naar de poster te kijken.</a:t>
            </a:r>
          </a:p>
        </p:txBody>
      </p:sp>
      <p:sp>
        <p:nvSpPr>
          <p:cNvPr id="12" name="Stroomdiagram: Alternatief proces 4">
            <a:extLst>
              <a:ext uri="{FF2B5EF4-FFF2-40B4-BE49-F238E27FC236}">
                <a16:creationId xmlns:a16="http://schemas.microsoft.com/office/drawing/2014/main" id="{AA3D2FDA-959D-7B52-652F-C4D56269CFA8}"/>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Stamboomposter</a:t>
            </a:r>
          </a:p>
        </p:txBody>
      </p:sp>
      <p:cxnSp>
        <p:nvCxnSpPr>
          <p:cNvPr id="15" name="Kromme verbindingslijn 14">
            <a:extLst>
              <a:ext uri="{FF2B5EF4-FFF2-40B4-BE49-F238E27FC236}">
                <a16:creationId xmlns:a16="http://schemas.microsoft.com/office/drawing/2014/main" id="{6DA9D591-2BF2-727A-DF19-11C44BA517A0}"/>
              </a:ext>
            </a:extLst>
          </p:cNvPr>
          <p:cNvCxnSpPr>
            <a:cxnSpLocks/>
          </p:cNvCxnSpPr>
          <p:nvPr/>
        </p:nvCxnSpPr>
        <p:spPr>
          <a:xfrm rot="5400000">
            <a:off x="675642" y="1593335"/>
            <a:ext cx="1295670" cy="914395"/>
          </a:xfrm>
          <a:prstGeom prst="curvedConnector3">
            <a:avLst>
              <a:gd name="adj1" fmla="val -39145"/>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Kromme verbindingslijn 22">
            <a:extLst>
              <a:ext uri="{FF2B5EF4-FFF2-40B4-BE49-F238E27FC236}">
                <a16:creationId xmlns:a16="http://schemas.microsoft.com/office/drawing/2014/main" id="{C63A953D-F4FC-BA9D-6FCA-3A4A6E4A3583}"/>
              </a:ext>
            </a:extLst>
          </p:cNvPr>
          <p:cNvCxnSpPr>
            <a:cxnSpLocks/>
          </p:cNvCxnSpPr>
          <p:nvPr/>
        </p:nvCxnSpPr>
        <p:spPr>
          <a:xfrm flipV="1">
            <a:off x="4517313" y="3821830"/>
            <a:ext cx="988605" cy="422350"/>
          </a:xfrm>
          <a:prstGeom prst="curved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Kromme verbindingslijn 31">
            <a:extLst>
              <a:ext uri="{FF2B5EF4-FFF2-40B4-BE49-F238E27FC236}">
                <a16:creationId xmlns:a16="http://schemas.microsoft.com/office/drawing/2014/main" id="{258E3466-0FFD-AF9B-5A8C-9EF954E034C2}"/>
              </a:ext>
            </a:extLst>
          </p:cNvPr>
          <p:cNvCxnSpPr>
            <a:cxnSpLocks/>
          </p:cNvCxnSpPr>
          <p:nvPr/>
        </p:nvCxnSpPr>
        <p:spPr>
          <a:xfrm rot="10800000" flipV="1">
            <a:off x="5505919" y="4122866"/>
            <a:ext cx="1813625" cy="844364"/>
          </a:xfrm>
          <a:prstGeom prst="curvedConnector3">
            <a:avLst>
              <a:gd name="adj1" fmla="val 94227"/>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Kromme verbindingslijn 36">
            <a:extLst>
              <a:ext uri="{FF2B5EF4-FFF2-40B4-BE49-F238E27FC236}">
                <a16:creationId xmlns:a16="http://schemas.microsoft.com/office/drawing/2014/main" id="{0E7B1DA5-2C8F-467C-1A8A-5A6F1EF50031}"/>
              </a:ext>
            </a:extLst>
          </p:cNvPr>
          <p:cNvCxnSpPr>
            <a:cxnSpLocks/>
          </p:cNvCxnSpPr>
          <p:nvPr/>
        </p:nvCxnSpPr>
        <p:spPr>
          <a:xfrm flipV="1">
            <a:off x="5288610" y="5751445"/>
            <a:ext cx="3529037" cy="988996"/>
          </a:xfrm>
          <a:prstGeom prst="curvedConnector3">
            <a:avLst>
              <a:gd name="adj1" fmla="val 9834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429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0C655F-B9A2-EC14-BD9F-9AF80F1CB4AB}"/>
            </a:ext>
          </a:extLst>
        </p:cNvPr>
        <p:cNvGrpSpPr/>
        <p:nvPr/>
      </p:nvGrpSpPr>
      <p:grpSpPr>
        <a:xfrm>
          <a:off x="0" y="0"/>
          <a:ext cx="0" cy="0"/>
          <a:chOff x="0" y="0"/>
          <a:chExt cx="0" cy="0"/>
        </a:xfrm>
      </p:grpSpPr>
      <p:sp useBgFill="1">
        <p:nvSpPr>
          <p:cNvPr id="1069" name="Rectangle 1068">
            <a:extLst>
              <a:ext uri="{FF2B5EF4-FFF2-40B4-BE49-F238E27FC236}">
                <a16:creationId xmlns:a16="http://schemas.microsoft.com/office/drawing/2014/main" id="{D707E932-45D3-46F0-8B2D-99A98DB87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Afbeelding met schets, kever, ongewerveld dier, kunst&#10;&#10;Door AI gegenereerde inhoud is mogelijk onjuist.">
            <a:extLst>
              <a:ext uri="{FF2B5EF4-FFF2-40B4-BE49-F238E27FC236}">
                <a16:creationId xmlns:a16="http://schemas.microsoft.com/office/drawing/2014/main" id="{087E55E5-5454-A562-4263-BB667E544604}"/>
              </a:ext>
            </a:extLst>
          </p:cNvPr>
          <p:cNvPicPr>
            <a:picLocks noChangeAspect="1"/>
          </p:cNvPicPr>
          <p:nvPr/>
        </p:nvPicPr>
        <p:blipFill>
          <a:blip r:embed="rId2"/>
          <a:stretch>
            <a:fillRect/>
          </a:stretch>
        </p:blipFill>
        <p:spPr>
          <a:xfrm rot="5400000">
            <a:off x="1585460" y="-2306035"/>
            <a:ext cx="9113612" cy="12284529"/>
          </a:xfrm>
          <a:prstGeom prst="rect">
            <a:avLst/>
          </a:prstGeom>
        </p:spPr>
      </p:pic>
      <p:sp>
        <p:nvSpPr>
          <p:cNvPr id="1071" name="Rectangle 1070">
            <a:extLst>
              <a:ext uri="{FF2B5EF4-FFF2-40B4-BE49-F238E27FC236}">
                <a16:creationId xmlns:a16="http://schemas.microsoft.com/office/drawing/2014/main" id="{79EA45C1-5D9B-4851-BC36-CF2BBE008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732305"/>
            <a:ext cx="3390900" cy="3482992"/>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3A85156-6516-B2E8-940B-461DE5661D24}"/>
              </a:ext>
            </a:extLst>
          </p:cNvPr>
          <p:cNvSpPr>
            <a:spLocks noGrp="1"/>
          </p:cNvSpPr>
          <p:nvPr>
            <p:ph type="ctrTitle"/>
          </p:nvPr>
        </p:nvSpPr>
        <p:spPr>
          <a:xfrm>
            <a:off x="1771266" y="2343437"/>
            <a:ext cx="2591567" cy="920210"/>
          </a:xfrm>
        </p:spPr>
        <p:txBody>
          <a:bodyPr>
            <a:normAutofit/>
          </a:bodyPr>
          <a:lstStyle/>
          <a:p>
            <a:r>
              <a:rPr lang="nl-NL" sz="3000" b="0" i="0" u="none" strike="noStrike" dirty="0">
                <a:solidFill>
                  <a:schemeClr val="bg2"/>
                </a:solidFill>
                <a:effectLst/>
              </a:rPr>
              <a:t>Reflectie</a:t>
            </a:r>
            <a:endParaRPr lang="nl-NL" sz="3000" dirty="0">
              <a:solidFill>
                <a:schemeClr val="bg2"/>
              </a:solidFill>
            </a:endParaRPr>
          </a:p>
        </p:txBody>
      </p:sp>
      <p:sp>
        <p:nvSpPr>
          <p:cNvPr id="3" name="Ondertitel 2">
            <a:extLst>
              <a:ext uri="{FF2B5EF4-FFF2-40B4-BE49-F238E27FC236}">
                <a16:creationId xmlns:a16="http://schemas.microsoft.com/office/drawing/2014/main" id="{E4EE91DF-5E2B-3C71-083D-01667BE7E3AF}"/>
              </a:ext>
            </a:extLst>
          </p:cNvPr>
          <p:cNvSpPr>
            <a:spLocks noGrp="1"/>
          </p:cNvSpPr>
          <p:nvPr>
            <p:ph type="subTitle" idx="1"/>
          </p:nvPr>
        </p:nvSpPr>
        <p:spPr>
          <a:xfrm>
            <a:off x="1734530" y="3429000"/>
            <a:ext cx="2665038" cy="814460"/>
          </a:xfrm>
        </p:spPr>
        <p:txBody>
          <a:bodyPr>
            <a:noAutofit/>
          </a:bodyPr>
          <a:lstStyle/>
          <a:p>
            <a:pPr>
              <a:lnSpc>
                <a:spcPct val="90000"/>
              </a:lnSpc>
            </a:pPr>
            <a:r>
              <a:rPr lang="nl-NL" sz="2000" dirty="0">
                <a:solidFill>
                  <a:schemeClr val="bg1"/>
                </a:solidFill>
                <a:effectLst/>
                <a:ea typeface="Times New Roman" panose="02020603050405020304" pitchFamily="18" charset="0"/>
                <a:cs typeface="Times New Roman" panose="02020603050405020304" pitchFamily="18" charset="0"/>
              </a:rPr>
              <a:t>‘Wat vertelt een stamboom ons over identiteit en relaties in een verhaal?’</a:t>
            </a:r>
            <a:r>
              <a:rPr lang="nl-NL" sz="2000" dirty="0">
                <a:solidFill>
                  <a:schemeClr val="bg1"/>
                </a:solidFill>
                <a:effectLst/>
              </a:rPr>
              <a:t> </a:t>
            </a:r>
            <a:endParaRPr lang="nl-NL" sz="2000" dirty="0">
              <a:solidFill>
                <a:schemeClr val="bg1"/>
              </a:solidFill>
            </a:endParaRPr>
          </a:p>
        </p:txBody>
      </p:sp>
      <p:sp>
        <p:nvSpPr>
          <p:cNvPr id="5" name="Stroomdiagram: Alternatief proces 4">
            <a:extLst>
              <a:ext uri="{FF2B5EF4-FFF2-40B4-BE49-F238E27FC236}">
                <a16:creationId xmlns:a16="http://schemas.microsoft.com/office/drawing/2014/main" id="{392F543F-4E78-3B0F-33BF-9BD3C12F479A}"/>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Reflectie</a:t>
            </a:r>
          </a:p>
        </p:txBody>
      </p:sp>
    </p:spTree>
    <p:extLst>
      <p:ext uri="{BB962C8B-B14F-4D97-AF65-F5344CB8AC3E}">
        <p14:creationId xmlns:p14="http://schemas.microsoft.com/office/powerpoint/2010/main" val="238751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9A650D-31A1-E23A-BC7A-93B87B71D5B3}"/>
            </a:ext>
          </a:extLst>
        </p:cNvPr>
        <p:cNvGrpSpPr/>
        <p:nvPr/>
      </p:nvGrpSpPr>
      <p:grpSpPr>
        <a:xfrm>
          <a:off x="0" y="0"/>
          <a:ext cx="0" cy="0"/>
          <a:chOff x="0" y="0"/>
          <a:chExt cx="0" cy="0"/>
        </a:xfrm>
      </p:grpSpPr>
      <p:sp useBgFill="1">
        <p:nvSpPr>
          <p:cNvPr id="1053" name="Rectangle 1052">
            <a:extLst>
              <a:ext uri="{FF2B5EF4-FFF2-40B4-BE49-F238E27FC236}">
                <a16:creationId xmlns:a16="http://schemas.microsoft.com/office/drawing/2014/main" id="{D2914D77-9756-8800-5CBB-C7883F451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insect, ongewerveld dier, ongedierte, geleedpotige&#10;&#10;Door AI gegenereerde inhoud is mogelijk onjuist.">
            <a:extLst>
              <a:ext uri="{FF2B5EF4-FFF2-40B4-BE49-F238E27FC236}">
                <a16:creationId xmlns:a16="http://schemas.microsoft.com/office/drawing/2014/main" id="{7DFCA772-1D8D-2B52-A4FB-F0994E0CEBFF}"/>
              </a:ext>
            </a:extLst>
          </p:cNvPr>
          <p:cNvPicPr>
            <a:picLocks noChangeAspect="1"/>
          </p:cNvPicPr>
          <p:nvPr/>
        </p:nvPicPr>
        <p:blipFill>
          <a:blip r:embed="rId3"/>
          <a:srcRect l="2108" r="2436"/>
          <a:stretch>
            <a:fillRect/>
          </a:stretch>
        </p:blipFill>
        <p:spPr>
          <a:xfrm>
            <a:off x="20" y="10"/>
            <a:ext cx="4762480" cy="6857989"/>
          </a:xfrm>
          <a:prstGeom prst="rect">
            <a:avLst/>
          </a:prstGeom>
        </p:spPr>
      </p:pic>
      <p:sp>
        <p:nvSpPr>
          <p:cNvPr id="1055" name="Rectangle 1054">
            <a:extLst>
              <a:ext uri="{FF2B5EF4-FFF2-40B4-BE49-F238E27FC236}">
                <a16:creationId xmlns:a16="http://schemas.microsoft.com/office/drawing/2014/main" id="{68FB545F-F185-AF14-62E1-CD5BC9FA6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57" name="Rectangle 1056">
            <a:extLst>
              <a:ext uri="{FF2B5EF4-FFF2-40B4-BE49-F238E27FC236}">
                <a16:creationId xmlns:a16="http://schemas.microsoft.com/office/drawing/2014/main" id="{FC929241-6C9F-AB46-77A3-FC31CE174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95EAC21-1CD1-FBFB-8FCF-BC0318A62878}"/>
              </a:ext>
            </a:extLst>
          </p:cNvPr>
          <p:cNvSpPr>
            <a:spLocks noGrp="1"/>
          </p:cNvSpPr>
          <p:nvPr>
            <p:ph type="ctrTitle"/>
          </p:nvPr>
        </p:nvSpPr>
        <p:spPr>
          <a:xfrm>
            <a:off x="6096000" y="2227390"/>
            <a:ext cx="4762500" cy="2360429"/>
          </a:xfrm>
        </p:spPr>
        <p:txBody>
          <a:bodyPr>
            <a:normAutofit/>
          </a:bodyPr>
          <a:lstStyle/>
          <a:p>
            <a:r>
              <a:rPr lang="nl-NL" dirty="0"/>
              <a:t>Thuis lezen</a:t>
            </a:r>
          </a:p>
        </p:txBody>
      </p:sp>
      <p:sp>
        <p:nvSpPr>
          <p:cNvPr id="3" name="Ondertitel 2">
            <a:extLst>
              <a:ext uri="{FF2B5EF4-FFF2-40B4-BE49-F238E27FC236}">
                <a16:creationId xmlns:a16="http://schemas.microsoft.com/office/drawing/2014/main" id="{B3DBFC56-6D39-DFC4-53FE-C9921F54ECD1}"/>
              </a:ext>
            </a:extLst>
          </p:cNvPr>
          <p:cNvSpPr>
            <a:spLocks noGrp="1"/>
          </p:cNvSpPr>
          <p:nvPr>
            <p:ph type="subTitle" idx="1"/>
          </p:nvPr>
        </p:nvSpPr>
        <p:spPr>
          <a:xfrm>
            <a:off x="6096000" y="4623114"/>
            <a:ext cx="4762500" cy="1371601"/>
          </a:xfrm>
        </p:spPr>
        <p:txBody>
          <a:bodyPr>
            <a:normAutofit/>
          </a:bodyPr>
          <a:lstStyle/>
          <a:p>
            <a:r>
              <a:rPr lang="nl-NL" dirty="0"/>
              <a:t>Pagina 127 </a:t>
            </a:r>
            <a:r>
              <a:rPr lang="nl-NL"/>
              <a:t>- 144</a:t>
            </a:r>
            <a:endParaRPr lang="nl-NL" dirty="0"/>
          </a:p>
        </p:txBody>
      </p:sp>
      <p:sp>
        <p:nvSpPr>
          <p:cNvPr id="6" name="Stroomdiagram: Alternatief proces 4">
            <a:extLst>
              <a:ext uri="{FF2B5EF4-FFF2-40B4-BE49-F238E27FC236}">
                <a16:creationId xmlns:a16="http://schemas.microsoft.com/office/drawing/2014/main" id="{02CA88EA-D7E2-14A5-6E38-CE556003098A}"/>
              </a:ext>
            </a:extLst>
          </p:cNvPr>
          <p:cNvSpPr/>
          <p:nvPr/>
        </p:nvSpPr>
        <p:spPr>
          <a:xfrm>
            <a:off x="10134600" y="0"/>
            <a:ext cx="2149929" cy="685800"/>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nl-NL" dirty="0"/>
              <a:t>Huiswerk</a:t>
            </a:r>
          </a:p>
        </p:txBody>
      </p:sp>
      <p:pic>
        <p:nvPicPr>
          <p:cNvPr id="8" name="Graphic 7" descr="Storytelling silhouet">
            <a:extLst>
              <a:ext uri="{FF2B5EF4-FFF2-40B4-BE49-F238E27FC236}">
                <a16:creationId xmlns:a16="http://schemas.microsoft.com/office/drawing/2014/main" id="{A230CF84-05A8-5ACD-4E3A-506CA82067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6702" y="1266509"/>
            <a:ext cx="2141095" cy="2141095"/>
          </a:xfrm>
          <a:prstGeom prst="rect">
            <a:avLst/>
          </a:prstGeom>
        </p:spPr>
      </p:pic>
    </p:spTree>
    <p:extLst>
      <p:ext uri="{BB962C8B-B14F-4D97-AF65-F5344CB8AC3E}">
        <p14:creationId xmlns:p14="http://schemas.microsoft.com/office/powerpoint/2010/main" val="3222952879"/>
      </p:ext>
    </p:extLst>
  </p:cSld>
  <p:clrMapOvr>
    <a:masterClrMapping/>
  </p:clrMapOvr>
</p:sld>
</file>

<file path=ppt/theme/theme1.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9160CFE597C64E846C5E60F2F94AE5" ma:contentTypeVersion="11" ma:contentTypeDescription="Een nieuw document maken." ma:contentTypeScope="" ma:versionID="9960940522a58c84a8f1449a5d1a5412">
  <xsd:schema xmlns:xsd="http://www.w3.org/2001/XMLSchema" xmlns:xs="http://www.w3.org/2001/XMLSchema" xmlns:p="http://schemas.microsoft.com/office/2006/metadata/properties" xmlns:ns2="bce4ac14-a034-4052-9a60-4fdc00919b83" xmlns:ns3="3ac4f7a3-5247-4f0f-a4d4-1594ccd91869" targetNamespace="http://schemas.microsoft.com/office/2006/metadata/properties" ma:root="true" ma:fieldsID="9172c78897d6c969d92876a34ee136f3" ns2:_="" ns3:_="">
    <xsd:import namespace="bce4ac14-a034-4052-9a60-4fdc00919b83"/>
    <xsd:import namespace="3ac4f7a3-5247-4f0f-a4d4-1594ccd918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e4ac14-a034-4052-9a60-4fdc00919b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e14016a7-92bd-4739-b52c-cfa0eb1c254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c4f7a3-5247-4f0f-a4d4-1594ccd9186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0502ae1-6d39-4c21-a0aa-29b809732778}" ma:internalName="TaxCatchAll" ma:showField="CatchAllData" ma:web="3ac4f7a3-5247-4f0f-a4d4-1594ccd918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ac4f7a3-5247-4f0f-a4d4-1594ccd91869" xsi:nil="true"/>
    <lcf76f155ced4ddcb4097134ff3c332f xmlns="bce4ac14-a034-4052-9a60-4fdc00919b8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FFB7373-A3EF-4AEC-BC74-87DF12ADE503}"/>
</file>

<file path=customXml/itemProps2.xml><?xml version="1.0" encoding="utf-8"?>
<ds:datastoreItem xmlns:ds="http://schemas.openxmlformats.org/officeDocument/2006/customXml" ds:itemID="{5622AFFD-490D-4D2C-BD1E-CC624BBFF8B0}"/>
</file>

<file path=customXml/itemProps3.xml><?xml version="1.0" encoding="utf-8"?>
<ds:datastoreItem xmlns:ds="http://schemas.openxmlformats.org/officeDocument/2006/customXml" ds:itemID="{45A096A7-A936-4DC1-B604-592F5E2DD22E}"/>
</file>

<file path=docProps/app.xml><?xml version="1.0" encoding="utf-8"?>
<Properties xmlns="http://schemas.openxmlformats.org/officeDocument/2006/extended-properties" xmlns:vt="http://schemas.openxmlformats.org/officeDocument/2006/docPropsVTypes">
  <TotalTime>4275</TotalTime>
  <Words>270</Words>
  <Application>Microsoft Macintosh PowerPoint</Application>
  <PresentationFormat>Breedbeeld</PresentationFormat>
  <Paragraphs>42</Paragraphs>
  <Slides>8</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Aptos</vt:lpstr>
      <vt:lpstr>Arial</vt:lpstr>
      <vt:lpstr>Gill Sans MT</vt:lpstr>
      <vt:lpstr>Goudy Old Style</vt:lpstr>
      <vt:lpstr>Times New Roman</vt:lpstr>
      <vt:lpstr>ClassicFrameVTI</vt:lpstr>
      <vt:lpstr>Fictie lessen</vt:lpstr>
      <vt:lpstr>Les 4</vt:lpstr>
      <vt:lpstr>Lezen</vt:lpstr>
      <vt:lpstr>De Onzichtbare Draad </vt:lpstr>
      <vt:lpstr>De Grote Stamboomposter</vt:lpstr>
      <vt:lpstr>De opdracht</vt:lpstr>
      <vt:lpstr>Reflectie</vt:lpstr>
      <vt:lpstr>Thuis lezen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 Cuijpers (student)</dc:creator>
  <cp:lastModifiedBy>Isabel Cuijpers (student)</cp:lastModifiedBy>
  <cp:revision>27</cp:revision>
  <dcterms:created xsi:type="dcterms:W3CDTF">2025-11-20T14:19:15Z</dcterms:created>
  <dcterms:modified xsi:type="dcterms:W3CDTF">2026-01-01T18:22:25Z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0x0101003E9160CFE597C64E846C5E60F2F94AE5</vt:lpwstr>
  </property>
</Properties>
</file>