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3" r:id="rId4"/>
  </p:sldMasterIdLst>
  <p:notesMasterIdLst>
    <p:notesMasterId r:id="rId15"/>
  </p:notesMasterIdLst>
  <p:sldIdLst>
    <p:sldId id="259" r:id="rId5"/>
    <p:sldId id="256" r:id="rId6"/>
    <p:sldId id="265" r:id="rId7"/>
    <p:sldId id="264" r:id="rId8"/>
    <p:sldId id="263" r:id="rId9"/>
    <p:sldId id="258" r:id="rId10"/>
    <p:sldId id="257" r:id="rId11"/>
    <p:sldId id="261" r:id="rId12"/>
    <p:sldId id="262" r:id="rId13"/>
    <p:sldId id="271" r:id="rId14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A0B103-5E22-6891-A813-588B09F7B79E}" v="2" dt="2026-01-09T09:57:31.4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abel van den Bogaart" userId="S::isabel.vandenbogaart@willibrordgymnasium.nl::6a153ae4-0ec5-4232-81ac-3a19c243dd22" providerId="AD" clId="Web-{45A0B103-5E22-6891-A813-588B09F7B79E}"/>
    <pc:docChg chg="modSld">
      <pc:chgData name="Isabel van den Bogaart" userId="S::isabel.vandenbogaart@willibrordgymnasium.nl::6a153ae4-0ec5-4232-81ac-3a19c243dd22" providerId="AD" clId="Web-{45A0B103-5E22-6891-A813-588B09F7B79E}" dt="2026-01-09T09:57:31.473" v="1" actId="20577"/>
      <pc:docMkLst>
        <pc:docMk/>
      </pc:docMkLst>
      <pc:sldChg chg="modSp">
        <pc:chgData name="Isabel van den Bogaart" userId="S::isabel.vandenbogaart@willibrordgymnasium.nl::6a153ae4-0ec5-4232-81ac-3a19c243dd22" providerId="AD" clId="Web-{45A0B103-5E22-6891-A813-588B09F7B79E}" dt="2026-01-09T09:57:31.473" v="1" actId="20577"/>
        <pc:sldMkLst>
          <pc:docMk/>
          <pc:sldMk cId="3006836825" sldId="262"/>
        </pc:sldMkLst>
        <pc:spChg chg="mod">
          <ac:chgData name="Isabel van den Bogaart" userId="S::isabel.vandenbogaart@willibrordgymnasium.nl::6a153ae4-0ec5-4232-81ac-3a19c243dd22" providerId="AD" clId="Web-{45A0B103-5E22-6891-A813-588B09F7B79E}" dt="2026-01-09T09:57:31.473" v="1" actId="20577"/>
          <ac:spMkLst>
            <pc:docMk/>
            <pc:sldMk cId="3006836825" sldId="262"/>
            <ac:spMk id="2" creationId="{8DA987AB-D9D5-CCCE-3D86-7B3E32A6668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05B24-E211-4AA4-A278-EF4EEB89D18C}" type="datetimeFigureOut">
              <a:rPr lang="nl-NL" smtClean="0"/>
              <a:t>9-1-2026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A2A551-3BB8-4BA1-B25C-BD380FCBBAFE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294255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57C3F-0FB2-4B2E-BA6A-FEEEFF1AF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685801"/>
            <a:ext cx="8115300" cy="3046228"/>
          </a:xfrm>
        </p:spPr>
        <p:txBody>
          <a:bodyPr anchor="b">
            <a:normAutofit/>
          </a:bodyPr>
          <a:lstStyle>
            <a:lvl1pPr algn="ctr">
              <a:defRPr sz="36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83AE9-1CC1-4572-A6E5-E97F80E476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4114800"/>
            <a:ext cx="8115300" cy="2057400"/>
          </a:xfrm>
        </p:spPr>
        <p:txBody>
          <a:bodyPr/>
          <a:lstStyle>
            <a:lvl1pPr marL="0" indent="0" algn="ctr">
              <a:buNone/>
              <a:defRPr sz="24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04DE7C-68AB-403D-B9D8-7398C292C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EA57E-7C1A-457B-A4CD-5DCEB057B502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3E50-6613-4D86-AA22-43B14E727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069AB5-A56D-471F-9236-EFA981E2EA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517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9B412-EBAB-4569-B3D9-6B346BF83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</p:spPr>
        <p:txBody>
          <a:bodyPr>
            <a:normAutofit/>
          </a:bodyPr>
          <a:lstStyle>
            <a:lvl1pPr algn="l">
              <a:defRPr sz="32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E7C8AE-B0F4-404F-BCAD-A14C18E50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A9CAD-DAFB-4DE3-9C41-7FD03EA8D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1AF2CE-4F37-411C-A3EE-BBBE223265BF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E3137-8136-46C5-AC2F-49E5F55E4C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1AB6EF-A0B1-4706-AE44-253A6B182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95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02F68-BF19-468D-B422-54B6D189F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77407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CBF7D7-84D4-4A39-B44E-9B029EEB1F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641624"/>
            <a:ext cx="10515600" cy="1448026"/>
          </a:xfrm>
        </p:spPr>
        <p:txBody>
          <a:bodyPr/>
          <a:lstStyle>
            <a:lvl1pPr marL="0" indent="0" algn="ctr">
              <a:buNone/>
              <a:defRPr sz="24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E29709-D243-41E8-89FA-62FA7AEB5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83D4-708C-4BB5-B4FD-30CE9FA12FD5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B99C0-DC2A-4133-A10D-D43A1E05B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122EFD-A17E-47F5-8AC9-EFD6D813D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1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C668D-BFBE-4765-A294-8303931B57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071" y="566278"/>
            <a:ext cx="9512429" cy="965458"/>
          </a:xfrm>
        </p:spPr>
        <p:txBody>
          <a:bodyPr/>
          <a:lstStyle>
            <a:lvl1pPr algn="ctr">
              <a:defRPr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B3C212-F55F-4D0D-BFA7-F00A33CAA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09758" y="2057400"/>
            <a:ext cx="5031521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54BDD7-2575-4E82-887D-DCAF9EB159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5408" y="2057401"/>
            <a:ext cx="5016834" cy="4119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CAECC8-3C3A-4A5D-AB7A-1F99E5023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239B2-65BC-4C2A-A62B-3EABFE9590E4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47609B-ACA4-4323-9340-C7DB166D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409EA3-C5C7-4AC6-956A-DB9A3B4F3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96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0CDE0-7431-4F05-AA47-F10EB46C9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276552" cy="1149350"/>
          </a:xfrm>
        </p:spPr>
        <p:txBody>
          <a:bodyPr>
            <a:normAutofit/>
          </a:bodyPr>
          <a:lstStyle>
            <a:lvl1pPr algn="ctr">
              <a:defRPr sz="3200" cap="all" spc="300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D9FFA7-D3EA-4CB8-A471-94235AD62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5360D2-88E8-43C8-92D1-67AB23BBE2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C768F6-20A1-47A1-90FE-903135EEFD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555EC1-268F-4324-A003-3608AA0D84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55C8E4-FCB8-4E06-9C43-0ACD949A73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05F5A-E4A3-476F-A89E-C2B73F2431E4}" type="datetime1">
              <a:rPr lang="en-US" smtClean="0"/>
              <a:t>1/9/2026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01C005-C973-4D82-942A-334F1D431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FB6186-6570-4DE8-8603-70B0A51DF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692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ADD3-88C8-4B01-8CC6-808C0E416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634E6A-1390-4101-B78E-759231340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61515-4A26-4F31-9F61-5A10B1FABBFC}" type="datetime1">
              <a:rPr lang="en-US" smtClean="0"/>
              <a:t>1/9/2026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7B90-4C99-4653-872A-3572A02DA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3B03516-4D31-49D2-9488-33C734A7A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96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0D8488-CF25-431B-A87A-AAF141BD0B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5DC65-7D1F-4BAB-9695-F7E734143E14}" type="datetime1">
              <a:rPr lang="en-US" smtClean="0"/>
              <a:t>1/9/2026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2F58E5-C92D-4C64-B867-0576B1EAD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216797-ABEC-4FE0-AFDE-36107B9671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93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8F2B0-990D-418E-9D10-2464E98669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881131-AFFD-4339-9F30-D408B5105C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7C47F4-7968-4698-8BD3-A583099FAA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2BC6F-3996-4B2B-B8F2-DD3A82CCF7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24077-BD55-4036-8E92-6558FDF3B653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832E66-581A-4CF2-A40A-4E24FAAC4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B1C89-C625-4618-81A2-FB34E4DA0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89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51486F-443A-4F2D-AB1F-8B1F4C4DE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A21213-E7FB-406A-B8CD-735AAC7AD0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F41A03-500E-49F7-8D99-A1EAFE4D34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91523D-69E9-4EAE-A610-B3A237B75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225F2-7107-4609-BCC2-77C63064A5E8}" type="datetime1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DB852F-4134-4AB5-BA87-483B1E1AD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34C5CB-918E-4A09-8222-D36E37B6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27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2744C-12E6-455B-B646-2EA92DE0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D71C4D-C062-4EEE-9A9A-31ADCC5C8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44DC97-C26E-407A-9E29-68C52D547B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89749-A4CD-447F-8298-2B7988C91CEA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E9353-B771-47FF-975E-72337414E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A5A858-B8B2-4364-A7D0-B2E8FAE0A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976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A6BABE-D80C-4F54-A03C-E1F9EBCA83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285191-EF5B-48BE-AB5D-B7BA4C3D09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A387A-1231-4FE3-8574-D4331A343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0444D3-C0BA-4587-A56C-581AB9F841BE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F21559-4901-4AD3-ABE7-DF0235457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F6C18E-B751-4E7B-9CD8-1BF44DAB8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E28480-1C08-4458-AD97-0283E6FFD0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0829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3AA0686-7BAC-45C0-BA30-0D0CBCE5C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4869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4202DE-82CD-407D-8C68-174B0CBB5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599" y="2254103"/>
            <a:ext cx="9486901" cy="3918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54AC9D-6E1B-46D3-959F-A068A1EDBD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9800022" y="3223751"/>
            <a:ext cx="4114801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D3FE42E8-8B57-452D-A122-4DCE9AC771EF}" type="datetime1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FC0015-9EFB-40F8-BC00-AC2483D609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708136" y="3223750"/>
            <a:ext cx="4114800" cy="410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300" baseline="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72C732-0E3E-49E0-A72E-D4C08CB445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6340" y="6356350"/>
            <a:ext cx="87186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spc="300">
                <a:solidFill>
                  <a:schemeClr val="tx2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fld id="{F8E28480-1C08-4458-AD97-0283E6FFD0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6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  <p:sldLayoutId id="2147483855" r:id="rId4"/>
    <p:sldLayoutId id="2147483856" r:id="rId5"/>
    <p:sldLayoutId id="2147483862" r:id="rId6"/>
    <p:sldLayoutId id="2147483857" r:id="rId7"/>
    <p:sldLayoutId id="2147483858" r:id="rId8"/>
    <p:sldLayoutId id="2147483859" r:id="rId9"/>
    <p:sldLayoutId id="2147483861" r:id="rId10"/>
    <p:sldLayoutId id="2147483860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SzPct val="70000"/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SzPct val="70000"/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ssonup.com/nl/lesson/NR4d9MckMqS3err8C?utm_source=new-app&amp;utm_campaign=shared-lesson-app&amp;utm_content=1763900936887&amp;utm_medium=shared-li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ssonup.com/nl/lesson/NR4d9MckMqS3err8C?utm_source=new-app&amp;utm_campaign=shared-lesson-app&amp;utm_content=1763900936887&amp;utm_medium=shared-link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A4AFDF-B9B2-0FAE-4A57-689E589E2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4" name="Rectangle 1043">
            <a:extLst>
              <a:ext uri="{FF2B5EF4-FFF2-40B4-BE49-F238E27FC236}">
                <a16:creationId xmlns:a16="http://schemas.microsoft.com/office/drawing/2014/main" id="{5A786381-DB23-F768-913D-7F5B1B574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6" name="Rectangle 1045">
            <a:extLst>
              <a:ext uri="{FF2B5EF4-FFF2-40B4-BE49-F238E27FC236}">
                <a16:creationId xmlns:a16="http://schemas.microsoft.com/office/drawing/2014/main" id="{7C67142F-87B4-482C-AEB3-A1141AB0DF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4102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48" name="Rectangle 1047">
            <a:extLst>
              <a:ext uri="{FF2B5EF4-FFF2-40B4-BE49-F238E27FC236}">
                <a16:creationId xmlns:a16="http://schemas.microsoft.com/office/drawing/2014/main" id="{84F0FF78-8EDF-54DD-2A84-3DDC4EC7E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4076700" cy="54863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9102748-2888-24D4-01A8-8BF9D7A9F0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599" y="1223889"/>
            <a:ext cx="2705101" cy="2508139"/>
          </a:xfrm>
        </p:spPr>
        <p:txBody>
          <a:bodyPr>
            <a:normAutofit/>
          </a:bodyPr>
          <a:lstStyle/>
          <a:p>
            <a:r>
              <a:rPr lang="nl-NL" sz="3200"/>
              <a:t>Fictie</a:t>
            </a:r>
            <a:br>
              <a:rPr lang="nl-NL" sz="3200"/>
            </a:br>
            <a:r>
              <a:rPr lang="nl-NL" sz="3200"/>
              <a:t>lessen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059362C6-ECE0-F77D-69FA-1FD016831E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114800"/>
            <a:ext cx="2705100" cy="1371601"/>
          </a:xfrm>
        </p:spPr>
        <p:txBody>
          <a:bodyPr>
            <a:normAutofit/>
          </a:bodyPr>
          <a:lstStyle/>
          <a:p>
            <a:r>
              <a:rPr lang="nl-NL" sz="3600"/>
              <a:t>Oever</a:t>
            </a:r>
          </a:p>
          <a:p>
            <a:r>
              <a:rPr lang="nl-NL" sz="2000"/>
              <a:t>Ludwig </a:t>
            </a:r>
            <a:r>
              <a:rPr lang="nl-NL" sz="2000" err="1"/>
              <a:t>Volbeda</a:t>
            </a:r>
            <a:endParaRPr lang="nl-NL" sz="2000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99A2B5AE-2AC2-2143-9F90-86C0CC9E11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1" r="16641" b="-1"/>
          <a:stretch>
            <a:fillRect/>
          </a:stretch>
        </p:blipFill>
        <p:spPr bwMode="auto">
          <a:xfrm>
            <a:off x="5410200" y="10"/>
            <a:ext cx="678180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095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1F57B0F3-A8E0-41BC-8EE0-80EDA7439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3834C6D1-FF7C-C7F9-624B-F361CEF75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042BD0CA-AB68-4EF2-9E2A-C4E24BD45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00" y="2057400"/>
            <a:ext cx="6781800" cy="27432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182A802-D7A3-7BA2-6084-42648D3BD4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0900" y="2516094"/>
            <a:ext cx="5448300" cy="1057099"/>
          </a:xfrm>
        </p:spPr>
        <p:txBody>
          <a:bodyPr>
            <a:normAutofit/>
          </a:bodyPr>
          <a:lstStyle/>
          <a:p>
            <a:r>
              <a:rPr lang="nl-NL" sz="3200" err="1">
                <a:solidFill>
                  <a:schemeClr val="bg2"/>
                </a:solidFill>
              </a:rPr>
              <a:t>iNtro</a:t>
            </a:r>
            <a:endParaRPr lang="nl-NL" sz="3200">
              <a:solidFill>
                <a:schemeClr val="bg2"/>
              </a:solidFill>
            </a:endParaRP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EA02390-2CFE-70FD-FBC7-E99872FAC6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0900" y="3713871"/>
            <a:ext cx="5448300" cy="7505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600">
                <a:solidFill>
                  <a:schemeClr val="bg1"/>
                </a:solidFill>
              </a:rPr>
              <a:t>Genres</a:t>
            </a:r>
          </a:p>
        </p:txBody>
      </p:sp>
    </p:spTree>
    <p:extLst>
      <p:ext uri="{BB962C8B-B14F-4D97-AF65-F5344CB8AC3E}">
        <p14:creationId xmlns:p14="http://schemas.microsoft.com/office/powerpoint/2010/main" val="41216856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6CC65D-C075-1A42-38FD-12A56EC56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9" name="Rectangle 1068">
            <a:extLst>
              <a:ext uri="{FF2B5EF4-FFF2-40B4-BE49-F238E27FC236}">
                <a16:creationId xmlns:a16="http://schemas.microsoft.com/office/drawing/2014/main" id="{3D99578A-5517-4361-8249-598D1C9FB2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1F9A35F7-1FE3-C663-438C-FD5FE72432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60"/>
          <a:stretch>
            <a:fillRect/>
          </a:stretch>
        </p:blipFill>
        <p:spPr bwMode="auto">
          <a:xfrm>
            <a:off x="685800" y="685800"/>
            <a:ext cx="108204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71" name="Rectangle 1070">
            <a:extLst>
              <a:ext uri="{FF2B5EF4-FFF2-40B4-BE49-F238E27FC236}">
                <a16:creationId xmlns:a16="http://schemas.microsoft.com/office/drawing/2014/main" id="{088C0414-4070-42B4-B359-C995754D7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1B5B830-1E2D-562C-6067-CE5A83D1F4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1387547"/>
            <a:ext cx="8115300" cy="2216266"/>
          </a:xfrm>
        </p:spPr>
        <p:txBody>
          <a:bodyPr>
            <a:normAutofit/>
          </a:bodyPr>
          <a:lstStyle/>
          <a:p>
            <a:r>
              <a:rPr lang="nl-NL"/>
              <a:t>Uit Welk(e) genre(s) lees jij graag boeken?</a:t>
            </a:r>
          </a:p>
        </p:txBody>
      </p:sp>
      <p:sp>
        <p:nvSpPr>
          <p:cNvPr id="5" name="Ondertitel 4">
            <a:extLst>
              <a:ext uri="{FF2B5EF4-FFF2-40B4-BE49-F238E27FC236}">
                <a16:creationId xmlns:a16="http://schemas.microsoft.com/office/drawing/2014/main" id="{925777A3-8355-0764-BDB1-D9A1321393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7400" y="3759200"/>
            <a:ext cx="8115300" cy="1727202"/>
          </a:xfrm>
        </p:spPr>
        <p:txBody>
          <a:bodyPr>
            <a:normAutofit/>
          </a:bodyPr>
          <a:lstStyle/>
          <a:p>
            <a:r>
              <a:rPr lang="nl-NL" sz="3600"/>
              <a:t>En over welk(e) thema(‘s) lees jij graag?</a:t>
            </a:r>
          </a:p>
          <a:p>
            <a:endParaRPr lang="nl-NL"/>
          </a:p>
          <a:p>
            <a:r>
              <a:rPr lang="nl-NL"/>
              <a:t>Vul de poll op </a:t>
            </a:r>
            <a:r>
              <a:rPr lang="nl-NL" err="1"/>
              <a:t>Lessonup</a:t>
            </a:r>
            <a:r>
              <a:rPr lang="nl-NL"/>
              <a:t> in!</a:t>
            </a:r>
          </a:p>
        </p:txBody>
      </p:sp>
      <p:pic>
        <p:nvPicPr>
          <p:cNvPr id="1028" name="Picture 4" descr="LessonUp · GitHub">
            <a:hlinkClick r:id="rId3"/>
            <a:extLst>
              <a:ext uri="{FF2B5EF4-FFF2-40B4-BE49-F238E27FC236}">
                <a16:creationId xmlns:a16="http://schemas.microsoft.com/office/drawing/2014/main" id="{ED5FE164-3AD1-DADE-E5F3-A4BC09FC4C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0270" y="4618163"/>
            <a:ext cx="1342571" cy="134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0530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BF9AE5-89AC-02E2-98F8-0FCB4AD1E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30103171-0BA0-4AF0-AF05-04AFA1A4A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019B3A7C-FCD6-5ADE-CCC6-9DF9FA511A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83" r="26668" b="-1"/>
          <a:stretch>
            <a:fillRect/>
          </a:stretch>
        </p:blipFill>
        <p:spPr bwMode="auto">
          <a:xfrm>
            <a:off x="20" y="10"/>
            <a:ext cx="4762480" cy="68579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E128B901-D4EA-4C4D-A150-23D2A6DEC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57" name="Rectangle 1056">
            <a:extLst>
              <a:ext uri="{FF2B5EF4-FFF2-40B4-BE49-F238E27FC236}">
                <a16:creationId xmlns:a16="http://schemas.microsoft.com/office/drawing/2014/main" id="{A760B08A-B322-4C79-AB6D-7E4246352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9CBBD5B-918F-A3D7-247D-2CCE81DF44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371599"/>
            <a:ext cx="4762500" cy="2360429"/>
          </a:xfrm>
        </p:spPr>
        <p:txBody>
          <a:bodyPr>
            <a:normAutofit/>
          </a:bodyPr>
          <a:lstStyle/>
          <a:p>
            <a:r>
              <a:rPr lang="nl-NL"/>
              <a:t>Wat is een genre?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F2492734-4297-FC59-EBC7-45018BAFA7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114800"/>
            <a:ext cx="4762500" cy="137160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2000"/>
              <a:t>Een </a:t>
            </a:r>
            <a:r>
              <a:rPr lang="nl-NL" sz="2000" b="1"/>
              <a:t>genre</a:t>
            </a:r>
            <a:r>
              <a:rPr lang="nl-NL" sz="2000"/>
              <a:t> is een </a:t>
            </a:r>
            <a:r>
              <a:rPr lang="nl-NL" sz="2000" b="1"/>
              <a:t>soort</a:t>
            </a:r>
            <a:r>
              <a:rPr lang="nl-NL" sz="2000"/>
              <a:t> of </a:t>
            </a:r>
            <a:r>
              <a:rPr lang="nl-NL" sz="2000" b="1"/>
              <a:t>categorie</a:t>
            </a:r>
            <a:r>
              <a:rPr lang="nl-NL" sz="2000"/>
              <a:t> waarin je een verhaal, film, boek of muziek kunt plaatsen.</a:t>
            </a:r>
          </a:p>
          <a:p>
            <a:pPr>
              <a:lnSpc>
                <a:spcPct val="90000"/>
              </a:lnSpc>
            </a:pPr>
            <a:r>
              <a:rPr lang="nl-NL" sz="2000"/>
              <a:t>Het vertelt </a:t>
            </a:r>
            <a:r>
              <a:rPr lang="nl-NL" sz="2000" b="1"/>
              <a:t>wat voor soort verhaal</a:t>
            </a:r>
            <a:r>
              <a:rPr lang="nl-NL" sz="2000"/>
              <a:t> het is.</a:t>
            </a:r>
            <a:br>
              <a:rPr lang="nl-NL" sz="2000"/>
            </a:br>
            <a:endParaRPr lang="nl-NL" sz="2000"/>
          </a:p>
        </p:txBody>
      </p:sp>
      <p:sp>
        <p:nvSpPr>
          <p:cNvPr id="4" name="Stroomdiagram: Alternatief proces 4">
            <a:extLst>
              <a:ext uri="{FF2B5EF4-FFF2-40B4-BE49-F238E27FC236}">
                <a16:creationId xmlns:a16="http://schemas.microsoft.com/office/drawing/2014/main" id="{197AD4CE-4A26-FA08-38A5-AAD1716F8982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Klassengesprek</a:t>
            </a:r>
          </a:p>
        </p:txBody>
      </p:sp>
    </p:spTree>
    <p:extLst>
      <p:ext uri="{BB962C8B-B14F-4D97-AF65-F5344CB8AC3E}">
        <p14:creationId xmlns:p14="http://schemas.microsoft.com/office/powerpoint/2010/main" val="413886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60D902-4DF4-BD29-797A-3D37977A00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C573952F-FF4F-BCA7-4D62-4EAD20B6DC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9823C19B-E686-F461-FC7F-715A9700A6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/>
          <a:stretch>
            <a:fillRect/>
          </a:stretch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0595328F-1B1E-8244-916A-F0B71B608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00" y="2057400"/>
            <a:ext cx="6781800" cy="27432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019575D-2CC3-872E-F47C-681FE1AD9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90900" y="2516094"/>
            <a:ext cx="5448300" cy="1057099"/>
          </a:xfrm>
        </p:spPr>
        <p:txBody>
          <a:bodyPr>
            <a:normAutofit/>
          </a:bodyPr>
          <a:lstStyle/>
          <a:p>
            <a:r>
              <a:rPr lang="nl-NL" sz="3200">
                <a:solidFill>
                  <a:schemeClr val="bg2"/>
                </a:solidFill>
              </a:rPr>
              <a:t>Les 1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9EBA05EF-C7EE-0563-1C70-C38DF4044B7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90900" y="3713871"/>
            <a:ext cx="5448300" cy="75055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l-NL" sz="3600">
                <a:solidFill>
                  <a:schemeClr val="bg1"/>
                </a:solidFill>
              </a:rPr>
              <a:t>De kunst van het verdwalen</a:t>
            </a:r>
          </a:p>
        </p:txBody>
      </p:sp>
    </p:spTree>
    <p:extLst>
      <p:ext uri="{BB962C8B-B14F-4D97-AF65-F5344CB8AC3E}">
        <p14:creationId xmlns:p14="http://schemas.microsoft.com/office/powerpoint/2010/main" val="1997273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C0C0F3-A66D-096E-B3C8-E4719A2570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7AF352CF-2B0E-47C2-8265-2117A5E56B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5" name="Rectangle 1054">
            <a:extLst>
              <a:ext uri="{FF2B5EF4-FFF2-40B4-BE49-F238E27FC236}">
                <a16:creationId xmlns:a16="http://schemas.microsoft.com/office/drawing/2014/main" id="{8337CC61-9E93-4D80-9F1C-12CE9A0C0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6781800" cy="54863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062C64-3B5F-BAB3-841E-CBF70B0F3A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66517" y="1249080"/>
            <a:ext cx="4420366" cy="1371600"/>
          </a:xfrm>
        </p:spPr>
        <p:txBody>
          <a:bodyPr>
            <a:normAutofit/>
          </a:bodyPr>
          <a:lstStyle/>
          <a:p>
            <a:r>
              <a:rPr lang="nl-NL">
                <a:solidFill>
                  <a:schemeClr val="bg2"/>
                </a:solidFill>
              </a:rPr>
              <a:t>Wat is een ‘oever’?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98B16C4-A032-49DB-7A9F-23AB769293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2550" y="3119745"/>
            <a:ext cx="6448300" cy="2553389"/>
          </a:xfrm>
        </p:spPr>
        <p:txBody>
          <a:bodyPr>
            <a:noAutofit/>
          </a:bodyPr>
          <a:lstStyle/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800">
                <a:solidFill>
                  <a:schemeClr val="bg2"/>
                </a:solidFill>
              </a:rPr>
              <a:t>Waar kom je grenzen tegen in het dagelijks leven?</a:t>
            </a:r>
          </a:p>
          <a:p>
            <a:pPr marL="342900" lvl="0" indent="-342900" algn="just">
              <a:buFont typeface="Arial" panose="020B0604020202020204" pitchFamily="34" charset="0"/>
              <a:buChar char="•"/>
            </a:pPr>
            <a:r>
              <a:rPr lang="nl-NL" sz="2800" i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Wat gebeurt er wanneer je op een plekje blijft hangen?</a:t>
            </a:r>
            <a:r>
              <a:rPr lang="nl-NL" sz="2800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marL="342900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nl-NL" sz="2800" b="0" i="1" u="none" strike="noStrike">
                <a:solidFill>
                  <a:schemeClr val="bg2"/>
                </a:solidFill>
                <a:effectLst/>
              </a:rPr>
              <a:t>Bij wie kijk jij wel eens, maar zeg je niets?</a:t>
            </a:r>
            <a:endParaRPr lang="nl-NL" sz="2800">
              <a:solidFill>
                <a:schemeClr val="bg2"/>
              </a:solidFill>
            </a:endParaRPr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E2FBA054-B066-9A4D-2A35-C18931872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61" r="16641" b="-1"/>
          <a:stretch>
            <a:fillRect/>
          </a:stretch>
        </p:blipFill>
        <p:spPr bwMode="auto">
          <a:xfrm>
            <a:off x="8153401" y="1733766"/>
            <a:ext cx="3352800" cy="339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troomdiagram: Alternatief proces 4">
            <a:extLst>
              <a:ext uri="{FF2B5EF4-FFF2-40B4-BE49-F238E27FC236}">
                <a16:creationId xmlns:a16="http://schemas.microsoft.com/office/drawing/2014/main" id="{DBC25D31-E134-FBCC-71C7-C32DBD2213A0}"/>
              </a:ext>
            </a:extLst>
          </p:cNvPr>
          <p:cNvSpPr/>
          <p:nvPr/>
        </p:nvSpPr>
        <p:spPr>
          <a:xfrm>
            <a:off x="10178143" y="-2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Korte brainstorm</a:t>
            </a:r>
          </a:p>
        </p:txBody>
      </p:sp>
      <p:pic>
        <p:nvPicPr>
          <p:cNvPr id="4" name="Picture 4" descr="LessonUp · GitHub">
            <a:hlinkClick r:id="rId3"/>
            <a:extLst>
              <a:ext uri="{FF2B5EF4-FFF2-40B4-BE49-F238E27FC236}">
                <a16:creationId xmlns:a16="http://schemas.microsoft.com/office/drawing/2014/main" id="{96B736A9-9488-C290-7CD7-6D70969D6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6180" y="5319830"/>
            <a:ext cx="1342571" cy="1342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6187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B2CDD9-C63C-42E1-8F68-076C09635B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70" name="Rectangle 1069">
            <a:extLst>
              <a:ext uri="{FF2B5EF4-FFF2-40B4-BE49-F238E27FC236}">
                <a16:creationId xmlns:a16="http://schemas.microsoft.com/office/drawing/2014/main" id="{94B22D0A-44B8-4A9E-88A8-F685321F24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2" name="Rectangle 1071">
            <a:extLst>
              <a:ext uri="{FF2B5EF4-FFF2-40B4-BE49-F238E27FC236}">
                <a16:creationId xmlns:a16="http://schemas.microsoft.com/office/drawing/2014/main" id="{4BDF72FA-83B0-42B1-9250-21C7B7E329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74" name="Rectangle 1073">
            <a:extLst>
              <a:ext uri="{FF2B5EF4-FFF2-40B4-BE49-F238E27FC236}">
                <a16:creationId xmlns:a16="http://schemas.microsoft.com/office/drawing/2014/main" id="{C5E0C8FF-6F79-4E14-A5FC-F5993E6FCB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5800" y="685800"/>
            <a:ext cx="10820400" cy="5486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67D6056-C40A-3FE4-FD7D-0170B6060F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3381727"/>
            <a:ext cx="8115300" cy="877678"/>
          </a:xfrm>
        </p:spPr>
        <p:txBody>
          <a:bodyPr>
            <a:normAutofit/>
          </a:bodyPr>
          <a:lstStyle/>
          <a:p>
            <a:r>
              <a:rPr lang="nl-NL"/>
              <a:t>‘Verdwalen mag’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15030D85-C4F9-AE8B-3EF8-F8896C5541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734" y="4259405"/>
            <a:ext cx="8642922" cy="1678713"/>
          </a:xfrm>
        </p:spPr>
        <p:txBody>
          <a:bodyPr>
            <a:noAutofit/>
          </a:bodyPr>
          <a:lstStyle/>
          <a:p>
            <a:pPr marL="342900" lvl="0" indent="-342900" algn="l">
              <a:buFont typeface="Symbol" pitchFamily="2" charset="2"/>
              <a:buChar char=""/>
            </a:pPr>
            <a:r>
              <a:rPr lang="nl-NL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Zoek in het schoolgebouw een ‘verborgen’ detail, alsof het uit Oever zou kunnen komen.</a:t>
            </a:r>
          </a:p>
          <a:p>
            <a:pPr marL="342900" indent="-342900" algn="l">
              <a:buFont typeface="Symbol" pitchFamily="2" charset="2"/>
              <a:buChar char=""/>
            </a:pPr>
            <a:r>
              <a:rPr lang="nl-NL"/>
              <a:t>Maak een schets van je vondst met een grijs potlood op een wit kaartje: </a:t>
            </a:r>
            <a:r>
              <a:rPr lang="nl-NL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klein, precies, fragmentarisch.  (Leger, open, suggestief, niet 'af'.) </a:t>
            </a:r>
          </a:p>
          <a:p>
            <a:pPr lvl="0" algn="l"/>
            <a:endParaRPr lang="nl-NL"/>
          </a:p>
        </p:txBody>
      </p:sp>
      <p:pic>
        <p:nvPicPr>
          <p:cNvPr id="9" name="Afbeelding 8" descr="Afbeelding met tekening, schets, bloem, plant&#10;&#10;Door AI gegenereerde inhoud is mogelijk onjuist.">
            <a:extLst>
              <a:ext uri="{FF2B5EF4-FFF2-40B4-BE49-F238E27FC236}">
                <a16:creationId xmlns:a16="http://schemas.microsoft.com/office/drawing/2014/main" id="{832FEE29-A887-3A3F-2C70-619A3B5F67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0149" y="1371598"/>
            <a:ext cx="1311473" cy="1802713"/>
          </a:xfrm>
          <a:prstGeom prst="rect">
            <a:avLst/>
          </a:prstGeom>
        </p:spPr>
      </p:pic>
      <p:pic>
        <p:nvPicPr>
          <p:cNvPr id="5" name="Afbeelding 4" descr="Afbeelding met schets, kever, ongewerveld dier, kunst&#10;&#10;Door AI gegenereerde inhoud is mogelijk onjuist.">
            <a:extLst>
              <a:ext uri="{FF2B5EF4-FFF2-40B4-BE49-F238E27FC236}">
                <a16:creationId xmlns:a16="http://schemas.microsoft.com/office/drawing/2014/main" id="{286C6923-9A2A-4BA5-DC3B-3A30418D08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544" y="1371600"/>
            <a:ext cx="1338514" cy="1802713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B0F56790-35A1-A486-7E89-F89259C253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5819" y="1371600"/>
            <a:ext cx="1527799" cy="1802713"/>
          </a:xfrm>
          <a:prstGeom prst="rect">
            <a:avLst/>
          </a:prstGeom>
        </p:spPr>
      </p:pic>
      <p:pic>
        <p:nvPicPr>
          <p:cNvPr id="7" name="Afbeelding 6" descr="Afbeelding met schets, zwart-wit, tekening, kunst&#10;&#10;Door AI gegenereerde inhoud is mogelijk onjuist.">
            <a:extLst>
              <a:ext uri="{FF2B5EF4-FFF2-40B4-BE49-F238E27FC236}">
                <a16:creationId xmlns:a16="http://schemas.microsoft.com/office/drawing/2014/main" id="{6D5F30FB-2902-A4E9-F004-69E36299A6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8737" y="1371599"/>
            <a:ext cx="1775672" cy="1802713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08AB2444-58FC-4392-2C2D-9660A6781902}"/>
              </a:ext>
            </a:extLst>
          </p:cNvPr>
          <p:cNvSpPr/>
          <p:nvPr/>
        </p:nvSpPr>
        <p:spPr>
          <a:xfrm>
            <a:off x="9764564" y="4278083"/>
            <a:ext cx="1948543" cy="1948545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Kader 3">
            <a:extLst>
              <a:ext uri="{FF2B5EF4-FFF2-40B4-BE49-F238E27FC236}">
                <a16:creationId xmlns:a16="http://schemas.microsoft.com/office/drawing/2014/main" id="{3AFEFDD0-F756-88A5-FA8E-ECC4AC259C73}"/>
              </a:ext>
            </a:extLst>
          </p:cNvPr>
          <p:cNvSpPr/>
          <p:nvPr/>
        </p:nvSpPr>
        <p:spPr>
          <a:xfrm>
            <a:off x="9650185" y="4171065"/>
            <a:ext cx="2198915" cy="2188029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i="1" kern="0">
                <a:solidFill>
                  <a:srgbClr val="000000"/>
                </a:solidFill>
                <a:latin typeface="+mj-lt"/>
                <a:ea typeface="Times New Roman" panose="02020603050405020304" pitchFamily="18" charset="0"/>
              </a:rPr>
              <a:t>“Het hoeft niet perfect. Het mag mysterieus blijven.”</a:t>
            </a:r>
            <a:r>
              <a:rPr lang="nl-NL" sz="2000">
                <a:latin typeface="+mj-lt"/>
              </a:rPr>
              <a:t> </a:t>
            </a:r>
          </a:p>
        </p:txBody>
      </p:sp>
      <p:sp>
        <p:nvSpPr>
          <p:cNvPr id="8" name="Stroomdiagram: Alternatief proces 7">
            <a:extLst>
              <a:ext uri="{FF2B5EF4-FFF2-40B4-BE49-F238E27FC236}">
                <a16:creationId xmlns:a16="http://schemas.microsoft.com/office/drawing/2014/main" id="{19145A3B-1837-8C33-B062-C1031332CAC6}"/>
              </a:ext>
            </a:extLst>
          </p:cNvPr>
          <p:cNvSpPr/>
          <p:nvPr/>
        </p:nvSpPr>
        <p:spPr>
          <a:xfrm>
            <a:off x="10684409" y="0"/>
            <a:ext cx="1600120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Mini schets</a:t>
            </a:r>
          </a:p>
        </p:txBody>
      </p:sp>
    </p:spTree>
    <p:extLst>
      <p:ext uri="{BB962C8B-B14F-4D97-AF65-F5344CB8AC3E}">
        <p14:creationId xmlns:p14="http://schemas.microsoft.com/office/powerpoint/2010/main" val="3167465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E65EB1-86AA-9546-29AE-BAA9F7177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62" name="Rectangle 1061">
            <a:extLst>
              <a:ext uri="{FF2B5EF4-FFF2-40B4-BE49-F238E27FC236}">
                <a16:creationId xmlns:a16="http://schemas.microsoft.com/office/drawing/2014/main" id="{F8AC37F4-463B-46BC-99B5-D1C7A6E27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4" name="Rectangle 1063">
            <a:extLst>
              <a:ext uri="{FF2B5EF4-FFF2-40B4-BE49-F238E27FC236}">
                <a16:creationId xmlns:a16="http://schemas.microsoft.com/office/drawing/2014/main" id="{3CDD598B-FD22-4A82-9548-F3E60665DE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4762500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1046FDF-8880-D474-C02F-295414953D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3866" y="243485"/>
            <a:ext cx="4196800" cy="1385371"/>
          </a:xfrm>
        </p:spPr>
        <p:txBody>
          <a:bodyPr>
            <a:normAutofit/>
          </a:bodyPr>
          <a:lstStyle/>
          <a:p>
            <a:r>
              <a:rPr lang="nl-NL" sz="3200">
                <a:solidFill>
                  <a:schemeClr val="bg2"/>
                </a:solidFill>
              </a:rPr>
              <a:t>‘Woord – beeld collage’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BADA311-6A5A-E6DF-B158-9A28C34348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5877" y="1772751"/>
            <a:ext cx="4068814" cy="355451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</a:rPr>
              <a:t>Zoek bij </a:t>
            </a:r>
            <a:r>
              <a:rPr lang="nl-NL" b="1">
                <a:solidFill>
                  <a:schemeClr val="bg1"/>
                </a:solidFill>
              </a:rPr>
              <a:t>‘jouw verborgen detail’ </a:t>
            </a:r>
            <a:r>
              <a:rPr lang="nl-NL">
                <a:solidFill>
                  <a:schemeClr val="bg1"/>
                </a:solidFill>
              </a:rPr>
              <a:t>één of meerdere woord(en) in een tijdschrift en knip deze uit.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l-NL">
                <a:solidFill>
                  <a:schemeClr val="bg1"/>
                </a:solidFill>
              </a:rPr>
              <a:t>Plak </a:t>
            </a:r>
            <a:r>
              <a:rPr lang="nl-NL" b="1">
                <a:solidFill>
                  <a:schemeClr val="bg1"/>
                </a:solidFill>
              </a:rPr>
              <a:t>‘jouw verborgen detail’ </a:t>
            </a:r>
            <a:r>
              <a:rPr lang="nl-NL">
                <a:solidFill>
                  <a:schemeClr val="bg1"/>
                </a:solidFill>
              </a:rPr>
              <a:t>en de door jou gekozen </a:t>
            </a:r>
            <a:r>
              <a:rPr lang="nl-NL" b="1">
                <a:solidFill>
                  <a:schemeClr val="bg1"/>
                </a:solidFill>
              </a:rPr>
              <a:t>woorden</a:t>
            </a:r>
            <a:r>
              <a:rPr lang="nl-NL">
                <a:solidFill>
                  <a:schemeClr val="bg1"/>
                </a:solidFill>
              </a:rPr>
              <a:t> op de grote poster(s) voor in de klas.</a:t>
            </a:r>
            <a:r>
              <a:rPr lang="nl-NL"/>
              <a:t> </a:t>
            </a:r>
          </a:p>
        </p:txBody>
      </p:sp>
      <p:pic>
        <p:nvPicPr>
          <p:cNvPr id="11" name="Afbeelding 10" descr="Afbeelding met schets, tekening, kunst, zwart-wit&#10;&#10;Door AI gegenereerde inhoud is mogelijk onjuist.">
            <a:extLst>
              <a:ext uri="{FF2B5EF4-FFF2-40B4-BE49-F238E27FC236}">
                <a16:creationId xmlns:a16="http://schemas.microsoft.com/office/drawing/2014/main" id="{C4E302D3-9891-7ACD-46C9-46502140DE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9926" y="685800"/>
            <a:ext cx="2073468" cy="2567763"/>
          </a:xfrm>
          <a:prstGeom prst="rect">
            <a:avLst/>
          </a:prstGeom>
        </p:spPr>
      </p:pic>
      <p:pic>
        <p:nvPicPr>
          <p:cNvPr id="7" name="Afbeelding 6" descr="Afbeelding met schets, tekening, kunst, zwart-wit&#10;&#10;Door AI gegenereerde inhoud is mogelijk onjuist.">
            <a:extLst>
              <a:ext uri="{FF2B5EF4-FFF2-40B4-BE49-F238E27FC236}">
                <a16:creationId xmlns:a16="http://schemas.microsoft.com/office/drawing/2014/main" id="{3F820677-8430-4576-F18B-331C05D14C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3007" y="685801"/>
            <a:ext cx="1810272" cy="2567763"/>
          </a:xfrm>
          <a:prstGeom prst="rect">
            <a:avLst/>
          </a:prstGeom>
        </p:spPr>
      </p:pic>
      <p:pic>
        <p:nvPicPr>
          <p:cNvPr id="9" name="Afbeelding 8" descr="Afbeelding met schets, illustratie, Kinderkunst, kunst&#10;&#10;Door AI gegenereerde inhoud is mogelijk onjuist.">
            <a:extLst>
              <a:ext uri="{FF2B5EF4-FFF2-40B4-BE49-F238E27FC236}">
                <a16:creationId xmlns:a16="http://schemas.microsoft.com/office/drawing/2014/main" id="{D3052490-D343-FC69-140C-27E10BDA5C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0200" y="3604436"/>
            <a:ext cx="2883195" cy="2212852"/>
          </a:xfrm>
          <a:prstGeom prst="rect">
            <a:avLst/>
          </a:prstGeom>
        </p:spPr>
      </p:pic>
      <p:pic>
        <p:nvPicPr>
          <p:cNvPr id="5" name="Afbeelding 4" descr="Afbeelding met schets, tekening, ongewerveld dier, schelp&#10;&#10;Door AI gegenereerde inhoud is mogelijk onjuist.">
            <a:extLst>
              <a:ext uri="{FF2B5EF4-FFF2-40B4-BE49-F238E27FC236}">
                <a16:creationId xmlns:a16="http://schemas.microsoft.com/office/drawing/2014/main" id="{6A5F491A-62B5-9768-6FA1-2ECFDEAA99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23006" y="3604437"/>
            <a:ext cx="1970758" cy="2567763"/>
          </a:xfrm>
          <a:prstGeom prst="rect">
            <a:avLst/>
          </a:prstGeom>
        </p:spPr>
      </p:pic>
      <p:sp>
        <p:nvSpPr>
          <p:cNvPr id="12" name="Rechthoek 11">
            <a:extLst>
              <a:ext uri="{FF2B5EF4-FFF2-40B4-BE49-F238E27FC236}">
                <a16:creationId xmlns:a16="http://schemas.microsoft.com/office/drawing/2014/main" id="{BD67AB5E-EA58-EE3C-4815-2886F74E2482}"/>
              </a:ext>
            </a:extLst>
          </p:cNvPr>
          <p:cNvSpPr/>
          <p:nvPr/>
        </p:nvSpPr>
        <p:spPr>
          <a:xfrm rot="2509690">
            <a:off x="9508929" y="3332294"/>
            <a:ext cx="1290219" cy="4354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b="1">
                <a:solidFill>
                  <a:schemeClr val="tx1"/>
                </a:solidFill>
                <a:latin typeface="+mj-lt"/>
              </a:rPr>
              <a:t>STRAND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506E641D-E2F5-E66A-EDA1-E47E0670E255}"/>
              </a:ext>
            </a:extLst>
          </p:cNvPr>
          <p:cNvSpPr/>
          <p:nvPr/>
        </p:nvSpPr>
        <p:spPr>
          <a:xfrm rot="5226881">
            <a:off x="7832140" y="5593310"/>
            <a:ext cx="1290219" cy="4354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b="1">
                <a:solidFill>
                  <a:schemeClr val="tx1"/>
                </a:solidFill>
                <a:latin typeface="+mj-lt"/>
              </a:rPr>
              <a:t>WATER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13DA598F-8246-9F5D-AB9C-3CA85A5279AB}"/>
              </a:ext>
            </a:extLst>
          </p:cNvPr>
          <p:cNvSpPr/>
          <p:nvPr/>
        </p:nvSpPr>
        <p:spPr>
          <a:xfrm rot="3357957">
            <a:off x="7832140" y="718457"/>
            <a:ext cx="1290219" cy="4354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b="1">
                <a:solidFill>
                  <a:schemeClr val="tx1"/>
                </a:solidFill>
                <a:latin typeface="+mj-lt"/>
              </a:rPr>
              <a:t>SLEUTEL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3020BE58-57AC-4589-656E-B96A7605E213}"/>
              </a:ext>
            </a:extLst>
          </p:cNvPr>
          <p:cNvSpPr/>
          <p:nvPr/>
        </p:nvSpPr>
        <p:spPr>
          <a:xfrm>
            <a:off x="6918127" y="2957556"/>
            <a:ext cx="1467430" cy="4354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b="1">
                <a:solidFill>
                  <a:schemeClr val="tx1"/>
                </a:solidFill>
                <a:latin typeface="+mj-lt"/>
              </a:rPr>
              <a:t>GEBOORTE</a:t>
            </a:r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F9B2F43A-39AE-2A3F-D52E-E16B3A336E75}"/>
              </a:ext>
            </a:extLst>
          </p:cNvPr>
          <p:cNvSpPr/>
          <p:nvPr/>
        </p:nvSpPr>
        <p:spPr>
          <a:xfrm rot="20611886">
            <a:off x="5091621" y="3523546"/>
            <a:ext cx="1290219" cy="435429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b="1">
                <a:solidFill>
                  <a:schemeClr val="tx1"/>
                </a:solidFill>
                <a:latin typeface="+mj-lt"/>
              </a:rPr>
              <a:t>VLIEGEN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056C7796-D4B1-D534-D11C-3C6E039A5ADD}"/>
              </a:ext>
            </a:extLst>
          </p:cNvPr>
          <p:cNvSpPr/>
          <p:nvPr/>
        </p:nvSpPr>
        <p:spPr>
          <a:xfrm>
            <a:off x="276423" y="5092381"/>
            <a:ext cx="1572787" cy="1437286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5A6E5BBB-F6C8-E53E-D6EA-1921EA9B4389}"/>
              </a:ext>
            </a:extLst>
          </p:cNvPr>
          <p:cNvSpPr/>
          <p:nvPr/>
        </p:nvSpPr>
        <p:spPr>
          <a:xfrm>
            <a:off x="2104993" y="5119293"/>
            <a:ext cx="1572787" cy="1437286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86FAA27E-C896-AE66-BF7F-6EF61B60C1C8}"/>
              </a:ext>
            </a:extLst>
          </p:cNvPr>
          <p:cNvSpPr/>
          <p:nvPr/>
        </p:nvSpPr>
        <p:spPr>
          <a:xfrm>
            <a:off x="3980743" y="5166971"/>
            <a:ext cx="1572787" cy="1437286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Kader 16">
            <a:extLst>
              <a:ext uri="{FF2B5EF4-FFF2-40B4-BE49-F238E27FC236}">
                <a16:creationId xmlns:a16="http://schemas.microsoft.com/office/drawing/2014/main" id="{941B2D96-3D0C-64A4-FF90-AFF109122DA0}"/>
              </a:ext>
            </a:extLst>
          </p:cNvPr>
          <p:cNvSpPr/>
          <p:nvPr/>
        </p:nvSpPr>
        <p:spPr>
          <a:xfrm>
            <a:off x="139706" y="4963886"/>
            <a:ext cx="1805655" cy="1734440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i="1">
                <a:solidFill>
                  <a:schemeClr val="tx1"/>
                </a:solidFill>
                <a:latin typeface="+mj-lt"/>
              </a:rPr>
              <a:t>“Denk aan een woord dat het </a:t>
            </a:r>
            <a:r>
              <a:rPr lang="nl-NL" b="1" i="1">
                <a:solidFill>
                  <a:schemeClr val="tx1"/>
                </a:solidFill>
                <a:latin typeface="+mj-lt"/>
              </a:rPr>
              <a:t>gevoel</a:t>
            </a:r>
            <a:r>
              <a:rPr lang="nl-NL" i="1">
                <a:solidFill>
                  <a:schemeClr val="tx1"/>
                </a:solidFill>
                <a:latin typeface="+mj-lt"/>
              </a:rPr>
              <a:t> </a:t>
            </a:r>
          </a:p>
          <a:p>
            <a:pPr algn="ctr"/>
            <a:r>
              <a:rPr lang="nl-NL" i="1">
                <a:solidFill>
                  <a:schemeClr val="tx1"/>
                </a:solidFill>
                <a:latin typeface="+mj-lt"/>
              </a:rPr>
              <a:t>uitdrukt”</a:t>
            </a:r>
          </a:p>
        </p:txBody>
      </p:sp>
      <p:sp>
        <p:nvSpPr>
          <p:cNvPr id="19" name="Kader 18">
            <a:extLst>
              <a:ext uri="{FF2B5EF4-FFF2-40B4-BE49-F238E27FC236}">
                <a16:creationId xmlns:a16="http://schemas.microsoft.com/office/drawing/2014/main" id="{AB5F19EB-C047-3A01-D227-C11D95D07872}"/>
              </a:ext>
            </a:extLst>
          </p:cNvPr>
          <p:cNvSpPr/>
          <p:nvPr/>
        </p:nvSpPr>
        <p:spPr>
          <a:xfrm>
            <a:off x="2035382" y="4970716"/>
            <a:ext cx="1724350" cy="1734440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i="1">
                <a:solidFill>
                  <a:schemeClr val="tx1"/>
                </a:solidFill>
                <a:latin typeface="+mj-lt"/>
              </a:rPr>
              <a:t>“Denk aan een woord dat een </a:t>
            </a:r>
            <a:r>
              <a:rPr lang="nl-NL" b="1" i="1">
                <a:solidFill>
                  <a:schemeClr val="tx1"/>
                </a:solidFill>
                <a:latin typeface="+mj-lt"/>
              </a:rPr>
              <a:t>vraag</a:t>
            </a:r>
            <a:r>
              <a:rPr lang="nl-NL" i="1">
                <a:solidFill>
                  <a:schemeClr val="tx1"/>
                </a:solidFill>
                <a:latin typeface="+mj-lt"/>
              </a:rPr>
              <a:t> </a:t>
            </a:r>
          </a:p>
          <a:p>
            <a:pPr algn="ctr"/>
            <a:r>
              <a:rPr lang="nl-NL" i="1">
                <a:solidFill>
                  <a:schemeClr val="tx1"/>
                </a:solidFill>
                <a:latin typeface="+mj-lt"/>
              </a:rPr>
              <a:t>oproept”</a:t>
            </a:r>
          </a:p>
        </p:txBody>
      </p:sp>
      <p:sp>
        <p:nvSpPr>
          <p:cNvPr id="18" name="Kader 17">
            <a:extLst>
              <a:ext uri="{FF2B5EF4-FFF2-40B4-BE49-F238E27FC236}">
                <a16:creationId xmlns:a16="http://schemas.microsoft.com/office/drawing/2014/main" id="{3D6BFDFD-5525-11C6-06CF-10CA1D1FA8DE}"/>
              </a:ext>
            </a:extLst>
          </p:cNvPr>
          <p:cNvSpPr/>
          <p:nvPr/>
        </p:nvSpPr>
        <p:spPr>
          <a:xfrm>
            <a:off x="3897085" y="4986909"/>
            <a:ext cx="1724349" cy="1734440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600" i="1">
                <a:solidFill>
                  <a:schemeClr val="tx1"/>
                </a:solidFill>
                <a:latin typeface="+mj-lt"/>
              </a:rPr>
              <a:t>“Denk aan een woord dat juist een </a:t>
            </a:r>
          </a:p>
          <a:p>
            <a:pPr algn="ctr"/>
            <a:r>
              <a:rPr lang="nl-NL" sz="1600" b="1" i="1">
                <a:solidFill>
                  <a:schemeClr val="tx1"/>
                </a:solidFill>
                <a:latin typeface="+mj-lt"/>
              </a:rPr>
              <a:t>tegenstelling</a:t>
            </a:r>
            <a:endParaRPr lang="nl-NL" sz="1600" i="1">
              <a:solidFill>
                <a:schemeClr val="tx1"/>
              </a:solidFill>
              <a:latin typeface="+mj-lt"/>
            </a:endParaRPr>
          </a:p>
          <a:p>
            <a:pPr algn="ctr"/>
            <a:r>
              <a:rPr lang="nl-NL" sz="1600" i="1">
                <a:solidFill>
                  <a:schemeClr val="tx1"/>
                </a:solidFill>
                <a:latin typeface="+mj-lt"/>
              </a:rPr>
              <a:t>vormt”</a:t>
            </a:r>
          </a:p>
        </p:txBody>
      </p:sp>
      <p:sp>
        <p:nvSpPr>
          <p:cNvPr id="23" name="Stroomdiagram: Alternatief proces 22">
            <a:extLst>
              <a:ext uri="{FF2B5EF4-FFF2-40B4-BE49-F238E27FC236}">
                <a16:creationId xmlns:a16="http://schemas.microsoft.com/office/drawing/2014/main" id="{47401947-B36D-E558-62D4-D1912537D208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Collage maken</a:t>
            </a:r>
          </a:p>
        </p:txBody>
      </p:sp>
    </p:spTree>
    <p:extLst>
      <p:ext uri="{BB962C8B-B14F-4D97-AF65-F5344CB8AC3E}">
        <p14:creationId xmlns:p14="http://schemas.microsoft.com/office/powerpoint/2010/main" val="9690582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CAFF18-3C68-A601-A61C-00F6C934C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D707E932-45D3-46F0-8B2D-99A98DB87A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Tzum | Recensie: Ludwig Volbeda - Oever - Tzum">
            <a:extLst>
              <a:ext uri="{FF2B5EF4-FFF2-40B4-BE49-F238E27FC236}">
                <a16:creationId xmlns:a16="http://schemas.microsoft.com/office/drawing/2014/main" id="{1DBD88BC-6C32-6C2C-2A3D-256343FDA1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74"/>
          <a:stretch>
            <a:fillRect/>
          </a:stretch>
        </p:blipFill>
        <p:spPr bwMode="auto">
          <a:xfrm>
            <a:off x="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79EA45C1-5D9B-4851-BC36-CF2BBE008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67600" y="1732305"/>
            <a:ext cx="3390900" cy="3482992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DA987AB-D9D5-CCCE-3D86-7B3E32A666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1279" y="2829228"/>
            <a:ext cx="2783541" cy="1775012"/>
          </a:xfrm>
        </p:spPr>
        <p:txBody>
          <a:bodyPr>
            <a:noAutofit/>
          </a:bodyPr>
          <a:lstStyle/>
          <a:p>
            <a:r>
              <a:rPr lang="nl-NL" sz="2000">
                <a:solidFill>
                  <a:schemeClr val="bg2"/>
                </a:solidFill>
              </a:rPr>
              <a:t>“Wat gebeurt er wanneer je op dezelfde manier kijkt als de hoofdpersoon uit het boek ‘Oever’?”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465E9C2B-8506-FBFB-34B9-4C36561CDF3F}"/>
              </a:ext>
            </a:extLst>
          </p:cNvPr>
          <p:cNvSpPr/>
          <p:nvPr/>
        </p:nvSpPr>
        <p:spPr>
          <a:xfrm>
            <a:off x="930729" y="2656114"/>
            <a:ext cx="3390900" cy="367200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92FA818-0E4D-920C-C2FF-B1E2C11DB7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09769" y="2806336"/>
            <a:ext cx="3256564" cy="3595808"/>
          </a:xfrm>
        </p:spPr>
        <p:txBody>
          <a:bodyPr>
            <a:noAutofit/>
          </a:bodyPr>
          <a:lstStyle/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nl-NL" sz="1800" i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Welk detail heb je getekend waar je bij zou kunnen blijven staan? </a:t>
            </a:r>
            <a:endParaRPr lang="nl-NL" sz="1800">
              <a:solidFill>
                <a:schemeClr val="bg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nl-NL" sz="1800" i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Is jouw detail op een plek waar je durft over te steken, of blijf je liever kijken?</a:t>
            </a:r>
            <a:endParaRPr lang="nl-NL" sz="1800">
              <a:solidFill>
                <a:schemeClr val="bg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nl-NL" sz="1800" i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Welke woorden passen bij het gevoel: ik hoop dat jij mij ziet, maar ik hoop ook dat jij mij niet ziet?</a:t>
            </a:r>
            <a:endParaRPr lang="nl-NL" sz="1800">
              <a:solidFill>
                <a:schemeClr val="bg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nl-NL" sz="1800" i="1">
                <a:solidFill>
                  <a:schemeClr val="bg2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Waar zit het ‘tussen’ in jouw schets?</a:t>
            </a:r>
            <a:endParaRPr lang="nl-NL" sz="1800">
              <a:solidFill>
                <a:schemeClr val="bg2"/>
              </a:solidFill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troomdiagram: Alternatief proces 4">
            <a:extLst>
              <a:ext uri="{FF2B5EF4-FFF2-40B4-BE49-F238E27FC236}">
                <a16:creationId xmlns:a16="http://schemas.microsoft.com/office/drawing/2014/main" id="{87E693F4-9102-0E18-E46F-1A053F008BDE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Klassengesprek</a:t>
            </a:r>
          </a:p>
        </p:txBody>
      </p:sp>
    </p:spTree>
    <p:extLst>
      <p:ext uri="{BB962C8B-B14F-4D97-AF65-F5344CB8AC3E}">
        <p14:creationId xmlns:p14="http://schemas.microsoft.com/office/powerpoint/2010/main" val="3006836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20AE4A-D479-49AA-B304-F333962C4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3" name="Rectangle 1052">
            <a:extLst>
              <a:ext uri="{FF2B5EF4-FFF2-40B4-BE49-F238E27FC236}">
                <a16:creationId xmlns:a16="http://schemas.microsoft.com/office/drawing/2014/main" id="{30103171-0BA0-4AF0-AF05-04AFA1A4A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Afbeelding 4" descr="Afbeelding met insect, ongewerveld dier, ongedierte, geleedpotige&#10;&#10;Door AI gegenereerde inhoud is mogelijk onjuist.">
            <a:extLst>
              <a:ext uri="{FF2B5EF4-FFF2-40B4-BE49-F238E27FC236}">
                <a16:creationId xmlns:a16="http://schemas.microsoft.com/office/drawing/2014/main" id="{68DA542D-9AA9-FD9F-298F-5A56407E78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8" r="2436"/>
          <a:stretch>
            <a:fillRect/>
          </a:stretch>
        </p:blipFill>
        <p:spPr>
          <a:xfrm>
            <a:off x="20" y="10"/>
            <a:ext cx="4762480" cy="6857989"/>
          </a:xfrm>
          <a:prstGeom prst="rect">
            <a:avLst/>
          </a:prstGeom>
        </p:spPr>
      </p:pic>
      <p:sp>
        <p:nvSpPr>
          <p:cNvPr id="1055" name="Rectangle 1054">
            <a:extLst>
              <a:ext uri="{FF2B5EF4-FFF2-40B4-BE49-F238E27FC236}">
                <a16:creationId xmlns:a16="http://schemas.microsoft.com/office/drawing/2014/main" id="{E128B901-D4EA-4C4D-A150-23D2A6DEC6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09459" y="1"/>
            <a:ext cx="7482541" cy="6857999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57" name="Rectangle 1056">
            <a:extLst>
              <a:ext uri="{FF2B5EF4-FFF2-40B4-BE49-F238E27FC236}">
                <a16:creationId xmlns:a16="http://schemas.microsoft.com/office/drawing/2014/main" id="{A760B08A-B322-4C79-AB6D-7E4246352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10200" y="685800"/>
            <a:ext cx="6099101" cy="5486400"/>
          </a:xfrm>
          <a:prstGeom prst="rect">
            <a:avLst/>
          </a:prstGeom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CBA503E-BE5E-BBAF-F557-40FD08C29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2227390"/>
            <a:ext cx="4762500" cy="2360429"/>
          </a:xfrm>
        </p:spPr>
        <p:txBody>
          <a:bodyPr>
            <a:normAutofit/>
          </a:bodyPr>
          <a:lstStyle/>
          <a:p>
            <a:r>
              <a:rPr lang="nl-NL"/>
              <a:t>Lezen </a:t>
            </a:r>
            <a:br>
              <a:rPr lang="nl-NL"/>
            </a:br>
            <a:r>
              <a:rPr lang="nl-NL" sz="2000" i="1"/>
              <a:t>(thuis)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C30341EA-FA52-D2DE-F65B-033FD717D8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4623114"/>
            <a:ext cx="4762500" cy="1371601"/>
          </a:xfrm>
        </p:spPr>
        <p:txBody>
          <a:bodyPr>
            <a:normAutofit/>
          </a:bodyPr>
          <a:lstStyle/>
          <a:p>
            <a:r>
              <a:rPr lang="nl-NL"/>
              <a:t>Hoofdstuk 1 en 2</a:t>
            </a:r>
          </a:p>
        </p:txBody>
      </p:sp>
      <p:sp>
        <p:nvSpPr>
          <p:cNvPr id="6" name="Stroomdiagram: Alternatief proces 4">
            <a:extLst>
              <a:ext uri="{FF2B5EF4-FFF2-40B4-BE49-F238E27FC236}">
                <a16:creationId xmlns:a16="http://schemas.microsoft.com/office/drawing/2014/main" id="{9F7FB934-DC38-DA9A-7BD1-1E30863AAF0E}"/>
              </a:ext>
            </a:extLst>
          </p:cNvPr>
          <p:cNvSpPr/>
          <p:nvPr/>
        </p:nvSpPr>
        <p:spPr>
          <a:xfrm>
            <a:off x="10134600" y="0"/>
            <a:ext cx="2149929" cy="685800"/>
          </a:xfrm>
          <a:prstGeom prst="flowChartAlternateProcess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/>
              <a:t>Lezen</a:t>
            </a:r>
          </a:p>
        </p:txBody>
      </p:sp>
      <p:pic>
        <p:nvPicPr>
          <p:cNvPr id="8" name="Graphic 7" descr="Storytelling silhouet">
            <a:extLst>
              <a:ext uri="{FF2B5EF4-FFF2-40B4-BE49-F238E27FC236}">
                <a16:creationId xmlns:a16="http://schemas.microsoft.com/office/drawing/2014/main" id="{45484087-458F-3098-B31A-F212CF1610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406702" y="1266509"/>
            <a:ext cx="2141095" cy="2141095"/>
          </a:xfrm>
          <a:prstGeom prst="rect">
            <a:avLst/>
          </a:prstGeom>
        </p:spPr>
      </p:pic>
      <p:sp>
        <p:nvSpPr>
          <p:cNvPr id="10" name="Rechthoek 9">
            <a:extLst>
              <a:ext uri="{FF2B5EF4-FFF2-40B4-BE49-F238E27FC236}">
                <a16:creationId xmlns:a16="http://schemas.microsoft.com/office/drawing/2014/main" id="{5338CF43-8E9E-8991-1007-6B9B9A8A417A}"/>
              </a:ext>
            </a:extLst>
          </p:cNvPr>
          <p:cNvSpPr/>
          <p:nvPr/>
        </p:nvSpPr>
        <p:spPr>
          <a:xfrm>
            <a:off x="10558194" y="5128712"/>
            <a:ext cx="1572787" cy="1437286"/>
          </a:xfrm>
          <a:prstGeom prst="rect">
            <a:avLst/>
          </a:prstGeom>
          <a:gradFill flip="none" rotWithShape="1">
            <a:gsLst>
              <a:gs pos="0">
                <a:schemeClr val="accent5">
                  <a:tint val="66000"/>
                  <a:satMod val="160000"/>
                </a:schemeClr>
              </a:gs>
              <a:gs pos="50000">
                <a:schemeClr val="accent5">
                  <a:tint val="44500"/>
                  <a:satMod val="160000"/>
                </a:schemeClr>
              </a:gs>
              <a:gs pos="100000">
                <a:schemeClr val="accent5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Kader 8">
            <a:extLst>
              <a:ext uri="{FF2B5EF4-FFF2-40B4-BE49-F238E27FC236}">
                <a16:creationId xmlns:a16="http://schemas.microsoft.com/office/drawing/2014/main" id="{07646D0D-094C-C846-978B-4DC203FD80AC}"/>
              </a:ext>
            </a:extLst>
          </p:cNvPr>
          <p:cNvSpPr/>
          <p:nvPr/>
        </p:nvSpPr>
        <p:spPr>
          <a:xfrm>
            <a:off x="10434323" y="4981617"/>
            <a:ext cx="1724349" cy="1734440"/>
          </a:xfrm>
          <a:prstGeom prst="fram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>
                <a:solidFill>
                  <a:schemeClr val="tx1"/>
                </a:solidFill>
                <a:latin typeface="+mj-lt"/>
              </a:rPr>
              <a:t>Huiswerk </a:t>
            </a:r>
            <a:r>
              <a:rPr lang="nl-NL" sz="2000" i="1">
                <a:solidFill>
                  <a:schemeClr val="tx1"/>
                </a:solidFill>
                <a:latin typeface="+mj-lt"/>
              </a:rPr>
              <a:t>Werkblad ‘voorspellen’</a:t>
            </a:r>
          </a:p>
          <a:p>
            <a:pPr algn="ctr"/>
            <a:endParaRPr lang="nl-NL" sz="1600" i="1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05009542"/>
      </p:ext>
    </p:extLst>
  </p:cSld>
  <p:clrMapOvr>
    <a:masterClrMapping/>
  </p:clrMapOvr>
</p:sld>
</file>

<file path=ppt/theme/theme1.xml><?xml version="1.0" encoding="utf-8"?>
<a:theme xmlns:a="http://schemas.openxmlformats.org/drawingml/2006/main" name="ClassicFrameVTI">
  <a:themeElements>
    <a:clrScheme name="Custom 22">
      <a:dk1>
        <a:sysClr val="windowText" lastClr="000000"/>
      </a:dk1>
      <a:lt1>
        <a:sysClr val="window" lastClr="FFFFFF"/>
      </a:lt1>
      <a:dk2>
        <a:srgbClr val="293737"/>
      </a:dk2>
      <a:lt2>
        <a:srgbClr val="EEF2F0"/>
      </a:lt2>
      <a:accent1>
        <a:srgbClr val="749090"/>
      </a:accent1>
      <a:accent2>
        <a:srgbClr val="A5A5A5"/>
      </a:accent2>
      <a:accent3>
        <a:srgbClr val="91A39B"/>
      </a:accent3>
      <a:accent4>
        <a:srgbClr val="A9A698"/>
      </a:accent4>
      <a:accent5>
        <a:srgbClr val="A2A79A"/>
      </a:accent5>
      <a:accent6>
        <a:srgbClr val="897F65"/>
      </a:accent6>
      <a:hlink>
        <a:srgbClr val="92872F"/>
      </a:hlink>
      <a:folHlink>
        <a:srgbClr val="AB73A9"/>
      </a:folHlink>
    </a:clrScheme>
    <a:fontScheme name="Goudy and Gill Sans">
      <a:majorFont>
        <a:latin typeface="Goudy Old Style"/>
        <a:ea typeface=""/>
        <a:cs typeface=""/>
      </a:majorFont>
      <a:minorFont>
        <a:latin typeface="Gill Sans M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lassicFrameVTI" id="{4FA2A165-EC65-4FB0-B019-8C8876A1D8E3}" vid="{9D78F1F1-8226-42FD-A1A3-975EDF6D60F8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ac4f7a3-5247-4f0f-a4d4-1594ccd91869" xsi:nil="true"/>
    <lcf76f155ced4ddcb4097134ff3c332f xmlns="bce4ac14-a034-4052-9a60-4fdc00919b83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E9160CFE597C64E846C5E60F2F94AE5" ma:contentTypeVersion="11" ma:contentTypeDescription="Een nieuw document maken." ma:contentTypeScope="" ma:versionID="9960940522a58c84a8f1449a5d1a5412">
  <xsd:schema xmlns:xsd="http://www.w3.org/2001/XMLSchema" xmlns:xs="http://www.w3.org/2001/XMLSchema" xmlns:p="http://schemas.microsoft.com/office/2006/metadata/properties" xmlns:ns2="bce4ac14-a034-4052-9a60-4fdc00919b83" xmlns:ns3="3ac4f7a3-5247-4f0f-a4d4-1594ccd91869" targetNamespace="http://schemas.microsoft.com/office/2006/metadata/properties" ma:root="true" ma:fieldsID="9172c78897d6c969d92876a34ee136f3" ns2:_="" ns3:_="">
    <xsd:import namespace="bce4ac14-a034-4052-9a60-4fdc00919b83"/>
    <xsd:import namespace="3ac4f7a3-5247-4f0f-a4d4-1594ccd918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SearchProperties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e4ac14-a034-4052-9a60-4fdc00919b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Afbeeldingtags" ma:readOnly="false" ma:fieldId="{5cf76f15-5ced-4ddc-b409-7134ff3c332f}" ma:taxonomyMulti="true" ma:sspId="e14016a7-92bd-4739-b52c-cfa0eb1c25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c4f7a3-5247-4f0f-a4d4-1594ccd9186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0502ae1-6d39-4c21-a0aa-29b809732778}" ma:internalName="TaxCatchAll" ma:showField="CatchAllData" ma:web="3ac4f7a3-5247-4f0f-a4d4-1594ccd918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FB0BE3E-973D-422E-B4DE-72F420FB5BA5}">
  <ds:schemaRefs>
    <ds:schemaRef ds:uri="3ac4f7a3-5247-4f0f-a4d4-1594ccd91869"/>
    <ds:schemaRef ds:uri="bce4ac14-a034-4052-9a60-4fdc00919b83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A4F4AA2-E7B3-411A-B2E1-DF7FBB2B66A5}">
  <ds:schemaRefs>
    <ds:schemaRef ds:uri="3ac4f7a3-5247-4f0f-a4d4-1594ccd91869"/>
    <ds:schemaRef ds:uri="bce4ac14-a034-4052-9a60-4fdc00919b8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741B3B9-7255-446A-993D-07C7270D250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ClassicFrameVTI</vt:lpstr>
      <vt:lpstr>Fictie lessen</vt:lpstr>
      <vt:lpstr>iNtro</vt:lpstr>
      <vt:lpstr>Uit Welk(e) genre(s) lees jij graag boeken?</vt:lpstr>
      <vt:lpstr>Wat is een genre?</vt:lpstr>
      <vt:lpstr>Les 1</vt:lpstr>
      <vt:lpstr>Wat is een ‘oever’?</vt:lpstr>
      <vt:lpstr>‘Verdwalen mag’</vt:lpstr>
      <vt:lpstr>‘Woord – beeld collage’</vt:lpstr>
      <vt:lpstr>“Wat gebeurt er wanneer je op dezelfde manier kijkt als de hoofdpersoon uit het boek ‘Oever’?”</vt:lpstr>
      <vt:lpstr>Lezen  (thuis)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Isabel Cuijpers (student)</dc:creator>
  <cp:revision>1</cp:revision>
  <dcterms:created xsi:type="dcterms:W3CDTF">2025-11-20T14:19:15Z</dcterms:created>
  <dcterms:modified xsi:type="dcterms:W3CDTF">2026-01-09T09:57:54Z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0x0101003E9160CFE597C64E846C5E60F2F94AE5</vt:lpwstr>
  </property>
  <property fmtid="{D5CDD505-2E9C-101B-9397-08002B2CF9AE}" pid="3" name="MediaServiceImageTags">
    <vt:lpwstr/>
  </property>
</Properties>
</file>