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notesMasterIdLst>
    <p:notesMasterId r:id="rId11"/>
  </p:notesMasterIdLst>
  <p:sldIdLst>
    <p:sldId id="259" r:id="rId2"/>
    <p:sldId id="269" r:id="rId3"/>
    <p:sldId id="270" r:id="rId4"/>
    <p:sldId id="272" r:id="rId5"/>
    <p:sldId id="273" r:id="rId6"/>
    <p:sldId id="271" r:id="rId7"/>
    <p:sldId id="274" r:id="rId8"/>
    <p:sldId id="275" r:id="rId9"/>
    <p:sldId id="276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13"/>
    <p:restoredTop sz="94729"/>
  </p:normalViewPr>
  <p:slideViewPr>
    <p:cSldViewPr snapToGrid="0">
      <p:cViewPr varScale="1">
        <p:scale>
          <a:sx n="108" d="100"/>
          <a:sy n="108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2CF67A-1274-4A67-811C-B8F73AE1BA2F}" type="doc">
      <dgm:prSet loTypeId="urn:microsoft.com/office/officeart/2005/8/layout/venn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03BE68-D77C-4ADC-B18F-89BC28AE3513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 gedachten en gevoelens te ordenen</a:t>
          </a:r>
        </a:p>
        <a:p>
          <a:r>
            <a:rPr lang="nl-NL" sz="1200" i="1" dirty="0"/>
            <a:t>Schrijven helpt Jip om te begrijpen wat hij/zij zelf voelt.</a:t>
          </a:r>
          <a:endParaRPr lang="en-US" sz="1200" i="1" dirty="0"/>
        </a:p>
      </dgm:t>
    </dgm:pt>
    <dgm:pt modelId="{CDBFEE52-2F4E-4413-9E0A-323365E01277}" type="parTrans" cxnId="{D921811F-A025-4D3C-AC38-AA691CBE5F5D}">
      <dgm:prSet/>
      <dgm:spPr/>
      <dgm:t>
        <a:bodyPr/>
        <a:lstStyle/>
        <a:p>
          <a:endParaRPr lang="en-US"/>
        </a:p>
      </dgm:t>
    </dgm:pt>
    <dgm:pt modelId="{30F0DAF3-295E-442D-9066-626127635B22}" type="sibTrans" cxnId="{D921811F-A025-4D3C-AC38-AA691CBE5F5D}">
      <dgm:prSet/>
      <dgm:spPr/>
      <dgm:t>
        <a:bodyPr/>
        <a:lstStyle/>
        <a:p>
          <a:endParaRPr lang="en-US"/>
        </a:p>
      </dgm:t>
    </dgm:pt>
    <dgm:pt modelId="{7FB4292A-D699-4EB7-B0A1-91D6A8AB3F08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Omdat schrijven veiliger voelt dan praten </a:t>
          </a:r>
        </a:p>
        <a:p>
          <a:r>
            <a:rPr lang="nl-NL" sz="1200" i="1" dirty="0"/>
            <a:t>In een brief hoeft Jip niets uit te leggen of te verdedigen.</a:t>
          </a:r>
          <a:endParaRPr lang="en-US" sz="1200" i="1" dirty="0"/>
        </a:p>
      </dgm:t>
    </dgm:pt>
    <dgm:pt modelId="{984322C4-A274-4CEE-8CA1-C9F961BE7B95}" type="parTrans" cxnId="{98A6E41B-2E50-42E1-9913-DDDF7098B143}">
      <dgm:prSet/>
      <dgm:spPr/>
      <dgm:t>
        <a:bodyPr/>
        <a:lstStyle/>
        <a:p>
          <a:endParaRPr lang="en-US"/>
        </a:p>
      </dgm:t>
    </dgm:pt>
    <dgm:pt modelId="{A73DBD89-74D8-4901-9382-89943F7F053E}" type="sibTrans" cxnId="{98A6E41B-2E50-42E1-9913-DDDF7098B143}">
      <dgm:prSet/>
      <dgm:spPr/>
      <dgm:t>
        <a:bodyPr/>
        <a:lstStyle/>
        <a:p>
          <a:endParaRPr lang="en-US"/>
        </a:p>
      </dgm:t>
    </dgm:pt>
    <dgm:pt modelId="{37E8451D-EF1C-4527-886B-567770AD7E5D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 iemand dichtbij te houden zonder contact te hebben </a:t>
          </a:r>
        </a:p>
        <a:p>
          <a:r>
            <a:rPr lang="nl-NL" sz="1200" i="1" dirty="0"/>
            <a:t>De brieven zijn een manier om verbonden te blijven.</a:t>
          </a:r>
          <a:endParaRPr lang="en-US" sz="1200" i="1" dirty="0"/>
        </a:p>
      </dgm:t>
    </dgm:pt>
    <dgm:pt modelId="{5DC8D8CB-2E1A-43CC-B1F1-84CFDD2404EF}" type="parTrans" cxnId="{B8D4E17A-34C4-4A31-854B-093627D6F2DC}">
      <dgm:prSet/>
      <dgm:spPr/>
      <dgm:t>
        <a:bodyPr/>
        <a:lstStyle/>
        <a:p>
          <a:endParaRPr lang="en-US"/>
        </a:p>
      </dgm:t>
    </dgm:pt>
    <dgm:pt modelId="{875DB762-315C-4A0B-A958-D860D8AA81E5}" type="sibTrans" cxnId="{B8D4E17A-34C4-4A31-854B-093627D6F2DC}">
      <dgm:prSet/>
      <dgm:spPr/>
      <dgm:t>
        <a:bodyPr/>
        <a:lstStyle/>
        <a:p>
          <a:endParaRPr lang="en-US"/>
        </a:p>
      </dgm:t>
    </dgm:pt>
    <dgm:pt modelId="{9D343E60-3D98-436F-B555-39015A56C09D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Omdat Jip bang is voor de reactie van de ander </a:t>
          </a:r>
        </a:p>
        <a:p>
          <a:r>
            <a:rPr lang="nl-NL" sz="1200" i="1" dirty="0"/>
            <a:t>Niet versturen voorkomt afwijzing of teleurstelling.</a:t>
          </a:r>
          <a:endParaRPr lang="en-US" sz="1200" i="1" dirty="0"/>
        </a:p>
      </dgm:t>
    </dgm:pt>
    <dgm:pt modelId="{24B67B51-3838-4363-BB50-6B5475BEE5EE}" type="parTrans" cxnId="{E716642B-285A-4F22-9687-1D430242B5D0}">
      <dgm:prSet/>
      <dgm:spPr/>
      <dgm:t>
        <a:bodyPr/>
        <a:lstStyle/>
        <a:p>
          <a:endParaRPr lang="en-US"/>
        </a:p>
      </dgm:t>
    </dgm:pt>
    <dgm:pt modelId="{CAE812C6-B068-47DA-A10C-A2450DD6DCDA}" type="sibTrans" cxnId="{E716642B-285A-4F22-9687-1D430242B5D0}">
      <dgm:prSet/>
      <dgm:spPr/>
      <dgm:t>
        <a:bodyPr/>
        <a:lstStyle/>
        <a:p>
          <a:endParaRPr lang="en-US"/>
        </a:p>
      </dgm:t>
    </dgm:pt>
    <dgm:pt modelId="{55AE7CA1-C956-4E3A-BC17-7BDC7A204F12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 even iemand te zijn zonder verwachtingen van anderen </a:t>
          </a:r>
        </a:p>
        <a:p>
          <a:r>
            <a:rPr lang="nl-NL" sz="1200" i="1" dirty="0"/>
            <a:t>In de brief mag Jip volledig zichzelf zijn.</a:t>
          </a:r>
          <a:endParaRPr lang="en-US" sz="1200" i="1" dirty="0"/>
        </a:p>
      </dgm:t>
    </dgm:pt>
    <dgm:pt modelId="{864FEB7D-1F1D-496E-BE7E-D6047EE43D3C}" type="parTrans" cxnId="{70177923-4C6B-4A67-A102-F4E46DB4A713}">
      <dgm:prSet/>
      <dgm:spPr/>
      <dgm:t>
        <a:bodyPr/>
        <a:lstStyle/>
        <a:p>
          <a:endParaRPr lang="en-US"/>
        </a:p>
      </dgm:t>
    </dgm:pt>
    <dgm:pt modelId="{5C43B1D0-F60E-4B7A-BAEB-39AFC2C0D40F}" type="sibTrans" cxnId="{70177923-4C6B-4A67-A102-F4E46DB4A713}">
      <dgm:prSet/>
      <dgm:spPr/>
      <dgm:t>
        <a:bodyPr/>
        <a:lstStyle/>
        <a:p>
          <a:endParaRPr lang="en-US"/>
        </a:p>
      </dgm:t>
    </dgm:pt>
    <dgm:pt modelId="{C25BB1D2-F1CB-405A-9925-480FA88A62BA}">
      <dgm:prSet custT="1"/>
      <dgm:spPr/>
      <dgm:t>
        <a:bodyPr/>
        <a:lstStyle/>
        <a:p>
          <a:r>
            <a:rPr lang="nl-NL" sz="1600" b="1" dirty="0">
              <a:solidFill>
                <a:schemeClr val="accent1">
                  <a:lumMod val="75000"/>
                </a:schemeClr>
              </a:solidFill>
            </a:rPr>
            <a:t>Omdat de brief vooral voor Jip zelf is, niet voor de lezer </a:t>
          </a:r>
        </a:p>
        <a:p>
          <a:r>
            <a:rPr lang="nl-NL" sz="1200" i="1" dirty="0"/>
            <a:t>Het schrijven is belangrijker dan gelezen worden.</a:t>
          </a:r>
          <a:endParaRPr lang="en-US" sz="1200" i="1" dirty="0"/>
        </a:p>
      </dgm:t>
    </dgm:pt>
    <dgm:pt modelId="{CE552692-5375-419C-8190-F813273622BD}" type="parTrans" cxnId="{192F9057-5696-4C88-BEFC-6D2F1CC7B7C6}">
      <dgm:prSet/>
      <dgm:spPr/>
      <dgm:t>
        <a:bodyPr/>
        <a:lstStyle/>
        <a:p>
          <a:endParaRPr lang="en-US"/>
        </a:p>
      </dgm:t>
    </dgm:pt>
    <dgm:pt modelId="{3DF80AB5-9C05-4B83-A68F-3C8959E4C532}" type="sibTrans" cxnId="{192F9057-5696-4C88-BEFC-6D2F1CC7B7C6}">
      <dgm:prSet/>
      <dgm:spPr/>
      <dgm:t>
        <a:bodyPr/>
        <a:lstStyle/>
        <a:p>
          <a:endParaRPr lang="en-US"/>
        </a:p>
      </dgm:t>
    </dgm:pt>
    <dgm:pt modelId="{38B6CFE7-489B-8A4D-80B3-BEDA76DBDF01}" type="pres">
      <dgm:prSet presAssocID="{592CF67A-1274-4A67-811C-B8F73AE1BA2F}" presName="compositeShape" presStyleCnt="0">
        <dgm:presLayoutVars>
          <dgm:chMax val="7"/>
          <dgm:dir/>
          <dgm:resizeHandles val="exact"/>
        </dgm:presLayoutVars>
      </dgm:prSet>
      <dgm:spPr/>
    </dgm:pt>
    <dgm:pt modelId="{27010867-3EE4-0846-9F7E-CC1C261AA4F3}" type="pres">
      <dgm:prSet presAssocID="{4E03BE68-D77C-4ADC-B18F-89BC28AE3513}" presName="circ1" presStyleLbl="vennNode1" presStyleIdx="0" presStyleCnt="6"/>
      <dgm:spPr/>
    </dgm:pt>
    <dgm:pt modelId="{E68FA11A-2C81-1A45-8506-C5725E08BFC1}" type="pres">
      <dgm:prSet presAssocID="{4E03BE68-D77C-4ADC-B18F-89BC28AE351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B7D6290-B252-1241-8514-2BEC732AAD54}" type="pres">
      <dgm:prSet presAssocID="{7FB4292A-D699-4EB7-B0A1-91D6A8AB3F08}" presName="circ2" presStyleLbl="vennNode1" presStyleIdx="1" presStyleCnt="6"/>
      <dgm:spPr/>
    </dgm:pt>
    <dgm:pt modelId="{9D3D0653-F1A2-CD45-8C31-806F577F6FEB}" type="pres">
      <dgm:prSet presAssocID="{7FB4292A-D699-4EB7-B0A1-91D6A8AB3F0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1CBBF40-134F-4843-87FE-374DAE7A48B3}" type="pres">
      <dgm:prSet presAssocID="{37E8451D-EF1C-4527-886B-567770AD7E5D}" presName="circ3" presStyleLbl="vennNode1" presStyleIdx="2" presStyleCnt="6"/>
      <dgm:spPr/>
    </dgm:pt>
    <dgm:pt modelId="{BB95B7DB-33E6-324B-BCDD-4F7E65E1FD10}" type="pres">
      <dgm:prSet presAssocID="{37E8451D-EF1C-4527-886B-567770AD7E5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28EAAA4-6E17-0043-9653-D6CA7E053062}" type="pres">
      <dgm:prSet presAssocID="{9D343E60-3D98-436F-B555-39015A56C09D}" presName="circ4" presStyleLbl="vennNode1" presStyleIdx="3" presStyleCnt="6"/>
      <dgm:spPr/>
    </dgm:pt>
    <dgm:pt modelId="{ED269CC3-C566-094E-BA88-2629D17EC702}" type="pres">
      <dgm:prSet presAssocID="{9D343E60-3D98-436F-B555-39015A56C09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96F5C56-5DF8-1A42-95D9-6D7625AC4013}" type="pres">
      <dgm:prSet presAssocID="{55AE7CA1-C956-4E3A-BC17-7BDC7A204F12}" presName="circ5" presStyleLbl="vennNode1" presStyleIdx="4" presStyleCnt="6"/>
      <dgm:spPr/>
    </dgm:pt>
    <dgm:pt modelId="{CDDFF45B-36DC-B84A-BBD8-0C094C22EFAA}" type="pres">
      <dgm:prSet presAssocID="{55AE7CA1-C956-4E3A-BC17-7BDC7A204F12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FEAD3E1-6E7E-6C42-AE6F-972C27FEC5E7}" type="pres">
      <dgm:prSet presAssocID="{C25BB1D2-F1CB-405A-9925-480FA88A62BA}" presName="circ6" presStyleLbl="vennNode1" presStyleIdx="5" presStyleCnt="6"/>
      <dgm:spPr/>
    </dgm:pt>
    <dgm:pt modelId="{348C4261-EFDD-C846-AA25-938FA25DCD5D}" type="pres">
      <dgm:prSet presAssocID="{C25BB1D2-F1CB-405A-9925-480FA88A62BA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D402106-4651-C24C-8F0E-EBAE4F6ADAD6}" type="presOf" srcId="{C25BB1D2-F1CB-405A-9925-480FA88A62BA}" destId="{348C4261-EFDD-C846-AA25-938FA25DCD5D}" srcOrd="0" destOrd="0" presId="urn:microsoft.com/office/officeart/2005/8/layout/venn1"/>
    <dgm:cxn modelId="{4F00EF06-CBA7-E144-B7E3-364C0ECA1C5E}" type="presOf" srcId="{55AE7CA1-C956-4E3A-BC17-7BDC7A204F12}" destId="{CDDFF45B-36DC-B84A-BBD8-0C094C22EFAA}" srcOrd="0" destOrd="0" presId="urn:microsoft.com/office/officeart/2005/8/layout/venn1"/>
    <dgm:cxn modelId="{98A6E41B-2E50-42E1-9913-DDDF7098B143}" srcId="{592CF67A-1274-4A67-811C-B8F73AE1BA2F}" destId="{7FB4292A-D699-4EB7-B0A1-91D6A8AB3F08}" srcOrd="1" destOrd="0" parTransId="{984322C4-A274-4CEE-8CA1-C9F961BE7B95}" sibTransId="{A73DBD89-74D8-4901-9382-89943F7F053E}"/>
    <dgm:cxn modelId="{D921811F-A025-4D3C-AC38-AA691CBE5F5D}" srcId="{592CF67A-1274-4A67-811C-B8F73AE1BA2F}" destId="{4E03BE68-D77C-4ADC-B18F-89BC28AE3513}" srcOrd="0" destOrd="0" parTransId="{CDBFEE52-2F4E-4413-9E0A-323365E01277}" sibTransId="{30F0DAF3-295E-442D-9066-626127635B22}"/>
    <dgm:cxn modelId="{70177923-4C6B-4A67-A102-F4E46DB4A713}" srcId="{592CF67A-1274-4A67-811C-B8F73AE1BA2F}" destId="{55AE7CA1-C956-4E3A-BC17-7BDC7A204F12}" srcOrd="4" destOrd="0" parTransId="{864FEB7D-1F1D-496E-BE7E-D6047EE43D3C}" sibTransId="{5C43B1D0-F60E-4B7A-BAEB-39AFC2C0D40F}"/>
    <dgm:cxn modelId="{E716642B-285A-4F22-9687-1D430242B5D0}" srcId="{592CF67A-1274-4A67-811C-B8F73AE1BA2F}" destId="{9D343E60-3D98-436F-B555-39015A56C09D}" srcOrd="3" destOrd="0" parTransId="{24B67B51-3838-4363-BB50-6B5475BEE5EE}" sibTransId="{CAE812C6-B068-47DA-A10C-A2450DD6DCDA}"/>
    <dgm:cxn modelId="{192F9057-5696-4C88-BEFC-6D2F1CC7B7C6}" srcId="{592CF67A-1274-4A67-811C-B8F73AE1BA2F}" destId="{C25BB1D2-F1CB-405A-9925-480FA88A62BA}" srcOrd="5" destOrd="0" parTransId="{CE552692-5375-419C-8190-F813273622BD}" sibTransId="{3DF80AB5-9C05-4B83-A68F-3C8959E4C532}"/>
    <dgm:cxn modelId="{87A8CE62-1062-1F43-8C5C-AAABC9BE2F99}" type="presOf" srcId="{4E03BE68-D77C-4ADC-B18F-89BC28AE3513}" destId="{E68FA11A-2C81-1A45-8506-C5725E08BFC1}" srcOrd="0" destOrd="0" presId="urn:microsoft.com/office/officeart/2005/8/layout/venn1"/>
    <dgm:cxn modelId="{B8D4E17A-34C4-4A31-854B-093627D6F2DC}" srcId="{592CF67A-1274-4A67-811C-B8F73AE1BA2F}" destId="{37E8451D-EF1C-4527-886B-567770AD7E5D}" srcOrd="2" destOrd="0" parTransId="{5DC8D8CB-2E1A-43CC-B1F1-84CFDD2404EF}" sibTransId="{875DB762-315C-4A0B-A958-D860D8AA81E5}"/>
    <dgm:cxn modelId="{F33B0681-6513-8E40-837A-47A655CC0C43}" type="presOf" srcId="{9D343E60-3D98-436F-B555-39015A56C09D}" destId="{ED269CC3-C566-094E-BA88-2629D17EC702}" srcOrd="0" destOrd="0" presId="urn:microsoft.com/office/officeart/2005/8/layout/venn1"/>
    <dgm:cxn modelId="{AD80019E-BB10-5645-B205-CB13B8BC6C7B}" type="presOf" srcId="{7FB4292A-D699-4EB7-B0A1-91D6A8AB3F08}" destId="{9D3D0653-F1A2-CD45-8C31-806F577F6FEB}" srcOrd="0" destOrd="0" presId="urn:microsoft.com/office/officeart/2005/8/layout/venn1"/>
    <dgm:cxn modelId="{55B965A4-E6E0-494B-801C-BA7F76EFCC4C}" type="presOf" srcId="{37E8451D-EF1C-4527-886B-567770AD7E5D}" destId="{BB95B7DB-33E6-324B-BCDD-4F7E65E1FD10}" srcOrd="0" destOrd="0" presId="urn:microsoft.com/office/officeart/2005/8/layout/venn1"/>
    <dgm:cxn modelId="{C80AEFE5-5546-B34F-9878-00BF2BC466AD}" type="presOf" srcId="{592CF67A-1274-4A67-811C-B8F73AE1BA2F}" destId="{38B6CFE7-489B-8A4D-80B3-BEDA76DBDF01}" srcOrd="0" destOrd="0" presId="urn:microsoft.com/office/officeart/2005/8/layout/venn1"/>
    <dgm:cxn modelId="{032A254B-C486-EE43-AEEA-8BAE35CCE300}" type="presParOf" srcId="{38B6CFE7-489B-8A4D-80B3-BEDA76DBDF01}" destId="{27010867-3EE4-0846-9F7E-CC1C261AA4F3}" srcOrd="0" destOrd="0" presId="urn:microsoft.com/office/officeart/2005/8/layout/venn1"/>
    <dgm:cxn modelId="{A35F9574-32E7-0E45-9199-89459314E96C}" type="presParOf" srcId="{38B6CFE7-489B-8A4D-80B3-BEDA76DBDF01}" destId="{E68FA11A-2C81-1A45-8506-C5725E08BFC1}" srcOrd="1" destOrd="0" presId="urn:microsoft.com/office/officeart/2005/8/layout/venn1"/>
    <dgm:cxn modelId="{BD7C19A0-9250-6C4D-BC36-E5744698ABD3}" type="presParOf" srcId="{38B6CFE7-489B-8A4D-80B3-BEDA76DBDF01}" destId="{EB7D6290-B252-1241-8514-2BEC732AAD54}" srcOrd="2" destOrd="0" presId="urn:microsoft.com/office/officeart/2005/8/layout/venn1"/>
    <dgm:cxn modelId="{1DF6BE6D-F5A3-5B4A-88A2-3464AADECEEB}" type="presParOf" srcId="{38B6CFE7-489B-8A4D-80B3-BEDA76DBDF01}" destId="{9D3D0653-F1A2-CD45-8C31-806F577F6FEB}" srcOrd="3" destOrd="0" presId="urn:microsoft.com/office/officeart/2005/8/layout/venn1"/>
    <dgm:cxn modelId="{95591932-2E72-BA45-8CAD-77E297E9C609}" type="presParOf" srcId="{38B6CFE7-489B-8A4D-80B3-BEDA76DBDF01}" destId="{51CBBF40-134F-4843-87FE-374DAE7A48B3}" srcOrd="4" destOrd="0" presId="urn:microsoft.com/office/officeart/2005/8/layout/venn1"/>
    <dgm:cxn modelId="{42B4F71B-F64D-3446-BF79-0B839C67F63F}" type="presParOf" srcId="{38B6CFE7-489B-8A4D-80B3-BEDA76DBDF01}" destId="{BB95B7DB-33E6-324B-BCDD-4F7E65E1FD10}" srcOrd="5" destOrd="0" presId="urn:microsoft.com/office/officeart/2005/8/layout/venn1"/>
    <dgm:cxn modelId="{8D5A15F0-0DA3-5548-BC68-574DD43DF175}" type="presParOf" srcId="{38B6CFE7-489B-8A4D-80B3-BEDA76DBDF01}" destId="{728EAAA4-6E17-0043-9653-D6CA7E053062}" srcOrd="6" destOrd="0" presId="urn:microsoft.com/office/officeart/2005/8/layout/venn1"/>
    <dgm:cxn modelId="{324DED93-815E-8F46-8B9A-DCFAB5E605EB}" type="presParOf" srcId="{38B6CFE7-489B-8A4D-80B3-BEDA76DBDF01}" destId="{ED269CC3-C566-094E-BA88-2629D17EC702}" srcOrd="7" destOrd="0" presId="urn:microsoft.com/office/officeart/2005/8/layout/venn1"/>
    <dgm:cxn modelId="{7AB4D248-3F6F-2E41-AAFF-717264696AB8}" type="presParOf" srcId="{38B6CFE7-489B-8A4D-80B3-BEDA76DBDF01}" destId="{696F5C56-5DF8-1A42-95D9-6D7625AC4013}" srcOrd="8" destOrd="0" presId="urn:microsoft.com/office/officeart/2005/8/layout/venn1"/>
    <dgm:cxn modelId="{F5A7274B-7A1B-6C45-AB2F-E29306E71C4A}" type="presParOf" srcId="{38B6CFE7-489B-8A4D-80B3-BEDA76DBDF01}" destId="{CDDFF45B-36DC-B84A-BBD8-0C094C22EFAA}" srcOrd="9" destOrd="0" presId="urn:microsoft.com/office/officeart/2005/8/layout/venn1"/>
    <dgm:cxn modelId="{6420AC94-49D6-AB4B-AD84-4A79B420307B}" type="presParOf" srcId="{38B6CFE7-489B-8A4D-80B3-BEDA76DBDF01}" destId="{8FEAD3E1-6E7E-6C42-AE6F-972C27FEC5E7}" srcOrd="10" destOrd="0" presId="urn:microsoft.com/office/officeart/2005/8/layout/venn1"/>
    <dgm:cxn modelId="{FF52BF9A-B57F-AB4E-9D82-3B449A759BEE}" type="presParOf" srcId="{38B6CFE7-489B-8A4D-80B3-BEDA76DBDF01}" destId="{348C4261-EFDD-C846-AA25-938FA25DCD5D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971355-6822-48D1-8AA2-79FBD3BDBDB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957FD39-2EB2-4967-9A18-0F627C18F131}">
      <dgm:prSet/>
      <dgm:spPr/>
      <dgm:t>
        <a:bodyPr/>
        <a:lstStyle/>
        <a:p>
          <a:r>
            <a:rPr lang="nl-NL" dirty="0"/>
            <a:t>Schrijf een brief aan Jip en stel daarin de vragen die je nog hebt na het lezen van het boek. </a:t>
          </a:r>
          <a:endParaRPr lang="en-US" dirty="0"/>
        </a:p>
      </dgm:t>
    </dgm:pt>
    <dgm:pt modelId="{1CADED42-9A42-4CFD-9D99-801CB9A9A58E}" type="parTrans" cxnId="{ED5AFA32-75CA-4682-9710-257897F5259A}">
      <dgm:prSet/>
      <dgm:spPr/>
      <dgm:t>
        <a:bodyPr/>
        <a:lstStyle/>
        <a:p>
          <a:endParaRPr lang="en-US"/>
        </a:p>
      </dgm:t>
    </dgm:pt>
    <dgm:pt modelId="{8E2973A2-7DB5-4614-B307-367F95AB56A8}" type="sibTrans" cxnId="{ED5AFA32-75CA-4682-9710-257897F5259A}">
      <dgm:prSet/>
      <dgm:spPr/>
      <dgm:t>
        <a:bodyPr/>
        <a:lstStyle/>
        <a:p>
          <a:endParaRPr lang="en-US"/>
        </a:p>
      </dgm:t>
    </dgm:pt>
    <dgm:pt modelId="{693289DD-047B-4C47-BA48-E998290FC054}">
      <dgm:prSet/>
      <dgm:spPr/>
      <dgm:t>
        <a:bodyPr/>
        <a:lstStyle/>
        <a:p>
          <a:r>
            <a:rPr lang="nl-NL"/>
            <a:t>Je mag ook een brief schrijven waarin je Jip advies geeft over de gedachten en gevoelens waarmee Jip worstelt. </a:t>
          </a:r>
          <a:endParaRPr lang="en-US"/>
        </a:p>
      </dgm:t>
    </dgm:pt>
    <dgm:pt modelId="{6F67EAB3-E0F3-4F91-A0B4-E103B2D1284D}" type="parTrans" cxnId="{168F253B-D715-466F-80EB-0A92FB1E60DB}">
      <dgm:prSet/>
      <dgm:spPr/>
      <dgm:t>
        <a:bodyPr/>
        <a:lstStyle/>
        <a:p>
          <a:endParaRPr lang="en-US"/>
        </a:p>
      </dgm:t>
    </dgm:pt>
    <dgm:pt modelId="{F57C93A1-3CBC-4182-B727-D5E32CD12326}" type="sibTrans" cxnId="{168F253B-D715-466F-80EB-0A92FB1E60DB}">
      <dgm:prSet/>
      <dgm:spPr/>
      <dgm:t>
        <a:bodyPr/>
        <a:lstStyle/>
        <a:p>
          <a:endParaRPr lang="en-US"/>
        </a:p>
      </dgm:t>
    </dgm:pt>
    <dgm:pt modelId="{1DF89DB1-CD4B-4CBB-BB61-77E825970645}">
      <dgm:prSet/>
      <dgm:spPr/>
      <dgm:t>
        <a:bodyPr/>
        <a:lstStyle/>
        <a:p>
          <a:r>
            <a:rPr lang="nl-NL"/>
            <a:t>Begin de brief met 'Hallo Jip' en eindig met je naam. </a:t>
          </a:r>
          <a:endParaRPr lang="en-US"/>
        </a:p>
      </dgm:t>
    </dgm:pt>
    <dgm:pt modelId="{570A3494-DA3D-4071-AE52-D86970CA171F}" type="parTrans" cxnId="{30F02699-7C44-428C-A437-820B0835F4E5}">
      <dgm:prSet/>
      <dgm:spPr/>
      <dgm:t>
        <a:bodyPr/>
        <a:lstStyle/>
        <a:p>
          <a:endParaRPr lang="en-US"/>
        </a:p>
      </dgm:t>
    </dgm:pt>
    <dgm:pt modelId="{76D83B86-9C55-4FB6-99BA-10AB5D9FC307}" type="sibTrans" cxnId="{30F02699-7C44-428C-A437-820B0835F4E5}">
      <dgm:prSet/>
      <dgm:spPr/>
      <dgm:t>
        <a:bodyPr/>
        <a:lstStyle/>
        <a:p>
          <a:endParaRPr lang="en-US"/>
        </a:p>
      </dgm:t>
    </dgm:pt>
    <dgm:pt modelId="{69D90752-EEB8-48C3-A17E-AC6E49FFAFCE}">
      <dgm:prSet/>
      <dgm:spPr/>
      <dgm:t>
        <a:bodyPr/>
        <a:lstStyle/>
        <a:p>
          <a:r>
            <a:rPr lang="nl-NL"/>
            <a:t>Je brief moet minimaal 150 woorden tellen.</a:t>
          </a:r>
          <a:endParaRPr lang="en-US"/>
        </a:p>
      </dgm:t>
    </dgm:pt>
    <dgm:pt modelId="{1A2FA8CF-523D-4E5B-936A-A7311028D776}" type="parTrans" cxnId="{0DB38A69-F772-4486-8D28-6F8504665FEF}">
      <dgm:prSet/>
      <dgm:spPr/>
      <dgm:t>
        <a:bodyPr/>
        <a:lstStyle/>
        <a:p>
          <a:endParaRPr lang="en-US"/>
        </a:p>
      </dgm:t>
    </dgm:pt>
    <dgm:pt modelId="{5DB9DAC3-53FC-4F5B-81AA-0EE289A7F562}" type="sibTrans" cxnId="{0DB38A69-F772-4486-8D28-6F8504665FEF}">
      <dgm:prSet/>
      <dgm:spPr/>
      <dgm:t>
        <a:bodyPr/>
        <a:lstStyle/>
        <a:p>
          <a:endParaRPr lang="en-US"/>
        </a:p>
      </dgm:t>
    </dgm:pt>
    <dgm:pt modelId="{5123D3D9-A4E0-47FA-85BE-66337D4ABE24}" type="pres">
      <dgm:prSet presAssocID="{BC971355-6822-48D1-8AA2-79FBD3BDBDB7}" presName="root" presStyleCnt="0">
        <dgm:presLayoutVars>
          <dgm:dir/>
          <dgm:resizeHandles val="exact"/>
        </dgm:presLayoutVars>
      </dgm:prSet>
      <dgm:spPr/>
    </dgm:pt>
    <dgm:pt modelId="{9BF08330-7F0A-4C05-A540-F476A44BEB78}" type="pres">
      <dgm:prSet presAssocID="{C957FD39-2EB2-4967-9A18-0F627C18F131}" presName="compNode" presStyleCnt="0"/>
      <dgm:spPr/>
    </dgm:pt>
    <dgm:pt modelId="{FAFB73EE-4B53-4D17-8852-8CA4757B75B6}" type="pres">
      <dgm:prSet presAssocID="{C957FD39-2EB2-4967-9A18-0F627C18F131}" presName="bgRect" presStyleLbl="bgShp" presStyleIdx="0" presStyleCnt="4"/>
      <dgm:spPr/>
    </dgm:pt>
    <dgm:pt modelId="{4BF23B1F-D3C8-4496-B0AA-0B7888C1F96F}" type="pres">
      <dgm:prSet presAssocID="{C957FD39-2EB2-4967-9A18-0F627C18F13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 met effen opvulling"/>
        </a:ext>
      </dgm:extLst>
    </dgm:pt>
    <dgm:pt modelId="{AB67A3B6-F16A-4075-B5BE-F060F7798C2B}" type="pres">
      <dgm:prSet presAssocID="{C957FD39-2EB2-4967-9A18-0F627C18F131}" presName="spaceRect" presStyleCnt="0"/>
      <dgm:spPr/>
    </dgm:pt>
    <dgm:pt modelId="{856725D6-FFAB-46EA-9B48-7A51F752ECA9}" type="pres">
      <dgm:prSet presAssocID="{C957FD39-2EB2-4967-9A18-0F627C18F131}" presName="parTx" presStyleLbl="revTx" presStyleIdx="0" presStyleCnt="4">
        <dgm:presLayoutVars>
          <dgm:chMax val="0"/>
          <dgm:chPref val="0"/>
        </dgm:presLayoutVars>
      </dgm:prSet>
      <dgm:spPr/>
    </dgm:pt>
    <dgm:pt modelId="{21C2292C-9128-4F2F-BBA6-E9BA66C05755}" type="pres">
      <dgm:prSet presAssocID="{8E2973A2-7DB5-4614-B307-367F95AB56A8}" presName="sibTrans" presStyleCnt="0"/>
      <dgm:spPr/>
    </dgm:pt>
    <dgm:pt modelId="{03656CA8-FF40-4DFD-BCBD-7BC7B439C13C}" type="pres">
      <dgm:prSet presAssocID="{693289DD-047B-4C47-BA48-E998290FC054}" presName="compNode" presStyleCnt="0"/>
      <dgm:spPr/>
    </dgm:pt>
    <dgm:pt modelId="{28CF2533-7F0D-49E2-B8DA-D386C2D44B8C}" type="pres">
      <dgm:prSet presAssocID="{693289DD-047B-4C47-BA48-E998290FC054}" presName="bgRect" presStyleLbl="bgShp" presStyleIdx="1" presStyleCnt="4"/>
      <dgm:spPr/>
    </dgm:pt>
    <dgm:pt modelId="{A9B790A6-B1E4-482B-A4C5-861973133100}" type="pres">
      <dgm:prSet presAssocID="{693289DD-047B-4C47-BA48-E998290FC05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efdesbrief met effen opvulling"/>
        </a:ext>
      </dgm:extLst>
    </dgm:pt>
    <dgm:pt modelId="{31D77E9E-C213-4CD6-90EA-42C29F39541D}" type="pres">
      <dgm:prSet presAssocID="{693289DD-047B-4C47-BA48-E998290FC054}" presName="spaceRect" presStyleCnt="0"/>
      <dgm:spPr/>
    </dgm:pt>
    <dgm:pt modelId="{231C7E57-5FA2-4928-9920-9465A0CA8255}" type="pres">
      <dgm:prSet presAssocID="{693289DD-047B-4C47-BA48-E998290FC054}" presName="parTx" presStyleLbl="revTx" presStyleIdx="1" presStyleCnt="4">
        <dgm:presLayoutVars>
          <dgm:chMax val="0"/>
          <dgm:chPref val="0"/>
        </dgm:presLayoutVars>
      </dgm:prSet>
      <dgm:spPr/>
    </dgm:pt>
    <dgm:pt modelId="{B9E04731-ECE6-4F37-8400-2F3EA574338A}" type="pres">
      <dgm:prSet presAssocID="{F57C93A1-3CBC-4182-B727-D5E32CD12326}" presName="sibTrans" presStyleCnt="0"/>
      <dgm:spPr/>
    </dgm:pt>
    <dgm:pt modelId="{A8845917-66BE-46CC-A404-DEC173012181}" type="pres">
      <dgm:prSet presAssocID="{1DF89DB1-CD4B-4CBB-BB61-77E825970645}" presName="compNode" presStyleCnt="0"/>
      <dgm:spPr/>
    </dgm:pt>
    <dgm:pt modelId="{ADA46BE6-E25A-4167-84DE-2F1A5F74BB97}" type="pres">
      <dgm:prSet presAssocID="{1DF89DB1-CD4B-4CBB-BB61-77E825970645}" presName="bgRect" presStyleLbl="bgShp" presStyleIdx="2" presStyleCnt="4"/>
      <dgm:spPr/>
    </dgm:pt>
    <dgm:pt modelId="{816A7FDB-69D6-478B-B37A-503B9764E5AA}" type="pres">
      <dgm:prSet presAssocID="{1DF89DB1-CD4B-4CBB-BB61-77E82597064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ballon met effen opvulling"/>
        </a:ext>
      </dgm:extLst>
    </dgm:pt>
    <dgm:pt modelId="{EE2A8AE3-6977-4DB9-8366-4290020872DB}" type="pres">
      <dgm:prSet presAssocID="{1DF89DB1-CD4B-4CBB-BB61-77E825970645}" presName="spaceRect" presStyleCnt="0"/>
      <dgm:spPr/>
    </dgm:pt>
    <dgm:pt modelId="{63D6A259-476B-4736-96BF-68464049333F}" type="pres">
      <dgm:prSet presAssocID="{1DF89DB1-CD4B-4CBB-BB61-77E825970645}" presName="parTx" presStyleLbl="revTx" presStyleIdx="2" presStyleCnt="4">
        <dgm:presLayoutVars>
          <dgm:chMax val="0"/>
          <dgm:chPref val="0"/>
        </dgm:presLayoutVars>
      </dgm:prSet>
      <dgm:spPr/>
    </dgm:pt>
    <dgm:pt modelId="{673D93F5-4504-4FAC-A929-63650C4070DD}" type="pres">
      <dgm:prSet presAssocID="{76D83B86-9C55-4FB6-99BA-10AB5D9FC307}" presName="sibTrans" presStyleCnt="0"/>
      <dgm:spPr/>
    </dgm:pt>
    <dgm:pt modelId="{7E884F8E-3F92-4167-8E06-C7D6D6384997}" type="pres">
      <dgm:prSet presAssocID="{69D90752-EEB8-48C3-A17E-AC6E49FFAFCE}" presName="compNode" presStyleCnt="0"/>
      <dgm:spPr/>
    </dgm:pt>
    <dgm:pt modelId="{DC656922-3C26-4FA4-8202-0541ADBB8D77}" type="pres">
      <dgm:prSet presAssocID="{69D90752-EEB8-48C3-A17E-AC6E49FFAFCE}" presName="bgRect" presStyleLbl="bgShp" presStyleIdx="3" presStyleCnt="4"/>
      <dgm:spPr/>
    </dgm:pt>
    <dgm:pt modelId="{64857784-08E7-4FC8-9673-D1293AE22459}" type="pres">
      <dgm:prSet presAssocID="{69D90752-EEB8-48C3-A17E-AC6E49FFAFC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raam met effen opvulling"/>
        </a:ext>
      </dgm:extLst>
    </dgm:pt>
    <dgm:pt modelId="{E3B54969-AFBD-4C2C-A1C8-51A9594C4266}" type="pres">
      <dgm:prSet presAssocID="{69D90752-EEB8-48C3-A17E-AC6E49FFAFCE}" presName="spaceRect" presStyleCnt="0"/>
      <dgm:spPr/>
    </dgm:pt>
    <dgm:pt modelId="{98AA77D8-4478-44C6-855C-C288B35EEE4F}" type="pres">
      <dgm:prSet presAssocID="{69D90752-EEB8-48C3-A17E-AC6E49FFAFC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D5AFA32-75CA-4682-9710-257897F5259A}" srcId="{BC971355-6822-48D1-8AA2-79FBD3BDBDB7}" destId="{C957FD39-2EB2-4967-9A18-0F627C18F131}" srcOrd="0" destOrd="0" parTransId="{1CADED42-9A42-4CFD-9D99-801CB9A9A58E}" sibTransId="{8E2973A2-7DB5-4614-B307-367F95AB56A8}"/>
    <dgm:cxn modelId="{649B6037-C33C-4172-8F89-B706CC05C641}" type="presOf" srcId="{693289DD-047B-4C47-BA48-E998290FC054}" destId="{231C7E57-5FA2-4928-9920-9465A0CA8255}" srcOrd="0" destOrd="0" presId="urn:microsoft.com/office/officeart/2018/2/layout/IconVerticalSolidList"/>
    <dgm:cxn modelId="{168F253B-D715-466F-80EB-0A92FB1E60DB}" srcId="{BC971355-6822-48D1-8AA2-79FBD3BDBDB7}" destId="{693289DD-047B-4C47-BA48-E998290FC054}" srcOrd="1" destOrd="0" parTransId="{6F67EAB3-E0F3-4F91-A0B4-E103B2D1284D}" sibTransId="{F57C93A1-3CBC-4182-B727-D5E32CD12326}"/>
    <dgm:cxn modelId="{0DB38A69-F772-4486-8D28-6F8504665FEF}" srcId="{BC971355-6822-48D1-8AA2-79FBD3BDBDB7}" destId="{69D90752-EEB8-48C3-A17E-AC6E49FFAFCE}" srcOrd="3" destOrd="0" parTransId="{1A2FA8CF-523D-4E5B-936A-A7311028D776}" sibTransId="{5DB9DAC3-53FC-4F5B-81AA-0EE289A7F562}"/>
    <dgm:cxn modelId="{A2C61E7F-FE71-4CD7-9A82-9A946ACD0BEB}" type="presOf" srcId="{69D90752-EEB8-48C3-A17E-AC6E49FFAFCE}" destId="{98AA77D8-4478-44C6-855C-C288B35EEE4F}" srcOrd="0" destOrd="0" presId="urn:microsoft.com/office/officeart/2018/2/layout/IconVerticalSolidList"/>
    <dgm:cxn modelId="{30F02699-7C44-428C-A437-820B0835F4E5}" srcId="{BC971355-6822-48D1-8AA2-79FBD3BDBDB7}" destId="{1DF89DB1-CD4B-4CBB-BB61-77E825970645}" srcOrd="2" destOrd="0" parTransId="{570A3494-DA3D-4071-AE52-D86970CA171F}" sibTransId="{76D83B86-9C55-4FB6-99BA-10AB5D9FC307}"/>
    <dgm:cxn modelId="{DF16DDAC-6219-49AF-BD31-D3FF06D9845A}" type="presOf" srcId="{BC971355-6822-48D1-8AA2-79FBD3BDBDB7}" destId="{5123D3D9-A4E0-47FA-85BE-66337D4ABE24}" srcOrd="0" destOrd="0" presId="urn:microsoft.com/office/officeart/2018/2/layout/IconVerticalSolidList"/>
    <dgm:cxn modelId="{683ED5AD-9C31-44D0-9027-AE0E91340ACC}" type="presOf" srcId="{1DF89DB1-CD4B-4CBB-BB61-77E825970645}" destId="{63D6A259-476B-4736-96BF-68464049333F}" srcOrd="0" destOrd="0" presId="urn:microsoft.com/office/officeart/2018/2/layout/IconVerticalSolidList"/>
    <dgm:cxn modelId="{F348CAB6-2613-4993-9D3E-4F81D9642D7A}" type="presOf" srcId="{C957FD39-2EB2-4967-9A18-0F627C18F131}" destId="{856725D6-FFAB-46EA-9B48-7A51F752ECA9}" srcOrd="0" destOrd="0" presId="urn:microsoft.com/office/officeart/2018/2/layout/IconVerticalSolidList"/>
    <dgm:cxn modelId="{38B9E205-05FE-4940-B72C-90523EB1CFF9}" type="presParOf" srcId="{5123D3D9-A4E0-47FA-85BE-66337D4ABE24}" destId="{9BF08330-7F0A-4C05-A540-F476A44BEB78}" srcOrd="0" destOrd="0" presId="urn:microsoft.com/office/officeart/2018/2/layout/IconVerticalSolidList"/>
    <dgm:cxn modelId="{1B400368-0E50-4050-8D19-625D85B29295}" type="presParOf" srcId="{9BF08330-7F0A-4C05-A540-F476A44BEB78}" destId="{FAFB73EE-4B53-4D17-8852-8CA4757B75B6}" srcOrd="0" destOrd="0" presId="urn:microsoft.com/office/officeart/2018/2/layout/IconVerticalSolidList"/>
    <dgm:cxn modelId="{2D59B82E-832C-42D0-A481-69150FE9311D}" type="presParOf" srcId="{9BF08330-7F0A-4C05-A540-F476A44BEB78}" destId="{4BF23B1F-D3C8-4496-B0AA-0B7888C1F96F}" srcOrd="1" destOrd="0" presId="urn:microsoft.com/office/officeart/2018/2/layout/IconVerticalSolidList"/>
    <dgm:cxn modelId="{3815DBCC-DDE3-413B-A419-B4A5BF65732D}" type="presParOf" srcId="{9BF08330-7F0A-4C05-A540-F476A44BEB78}" destId="{AB67A3B6-F16A-4075-B5BE-F060F7798C2B}" srcOrd="2" destOrd="0" presId="urn:microsoft.com/office/officeart/2018/2/layout/IconVerticalSolidList"/>
    <dgm:cxn modelId="{ADFCEEC2-E85B-4237-9EEF-2FDFA006BC14}" type="presParOf" srcId="{9BF08330-7F0A-4C05-A540-F476A44BEB78}" destId="{856725D6-FFAB-46EA-9B48-7A51F752ECA9}" srcOrd="3" destOrd="0" presId="urn:microsoft.com/office/officeart/2018/2/layout/IconVerticalSolidList"/>
    <dgm:cxn modelId="{D04EC29B-B808-4EE1-ABC9-AD7FB75AD716}" type="presParOf" srcId="{5123D3D9-A4E0-47FA-85BE-66337D4ABE24}" destId="{21C2292C-9128-4F2F-BBA6-E9BA66C05755}" srcOrd="1" destOrd="0" presId="urn:microsoft.com/office/officeart/2018/2/layout/IconVerticalSolidList"/>
    <dgm:cxn modelId="{03D9D0DF-6C7F-4725-9C77-A48B406E66BF}" type="presParOf" srcId="{5123D3D9-A4E0-47FA-85BE-66337D4ABE24}" destId="{03656CA8-FF40-4DFD-BCBD-7BC7B439C13C}" srcOrd="2" destOrd="0" presId="urn:microsoft.com/office/officeart/2018/2/layout/IconVerticalSolidList"/>
    <dgm:cxn modelId="{1A838D1C-3CA4-4747-8F14-449AB1595000}" type="presParOf" srcId="{03656CA8-FF40-4DFD-BCBD-7BC7B439C13C}" destId="{28CF2533-7F0D-49E2-B8DA-D386C2D44B8C}" srcOrd="0" destOrd="0" presId="urn:microsoft.com/office/officeart/2018/2/layout/IconVerticalSolidList"/>
    <dgm:cxn modelId="{97106BA1-FCD1-474D-86A6-1386FA8ADAE6}" type="presParOf" srcId="{03656CA8-FF40-4DFD-BCBD-7BC7B439C13C}" destId="{A9B790A6-B1E4-482B-A4C5-861973133100}" srcOrd="1" destOrd="0" presId="urn:microsoft.com/office/officeart/2018/2/layout/IconVerticalSolidList"/>
    <dgm:cxn modelId="{879DB1D8-C699-4DE1-BB89-AED2467FB24C}" type="presParOf" srcId="{03656CA8-FF40-4DFD-BCBD-7BC7B439C13C}" destId="{31D77E9E-C213-4CD6-90EA-42C29F39541D}" srcOrd="2" destOrd="0" presId="urn:microsoft.com/office/officeart/2018/2/layout/IconVerticalSolidList"/>
    <dgm:cxn modelId="{029D435C-0AC3-4A17-A712-396A576AA9E1}" type="presParOf" srcId="{03656CA8-FF40-4DFD-BCBD-7BC7B439C13C}" destId="{231C7E57-5FA2-4928-9920-9465A0CA8255}" srcOrd="3" destOrd="0" presId="urn:microsoft.com/office/officeart/2018/2/layout/IconVerticalSolidList"/>
    <dgm:cxn modelId="{6706887F-3278-4E48-B9D7-06596513F2D1}" type="presParOf" srcId="{5123D3D9-A4E0-47FA-85BE-66337D4ABE24}" destId="{B9E04731-ECE6-4F37-8400-2F3EA574338A}" srcOrd="3" destOrd="0" presId="urn:microsoft.com/office/officeart/2018/2/layout/IconVerticalSolidList"/>
    <dgm:cxn modelId="{4C2A6745-4933-4064-BDCE-99CACD670330}" type="presParOf" srcId="{5123D3D9-A4E0-47FA-85BE-66337D4ABE24}" destId="{A8845917-66BE-46CC-A404-DEC173012181}" srcOrd="4" destOrd="0" presId="urn:microsoft.com/office/officeart/2018/2/layout/IconVerticalSolidList"/>
    <dgm:cxn modelId="{790317B4-AC16-4EDC-9F71-7BAC8BC2D872}" type="presParOf" srcId="{A8845917-66BE-46CC-A404-DEC173012181}" destId="{ADA46BE6-E25A-4167-84DE-2F1A5F74BB97}" srcOrd="0" destOrd="0" presId="urn:microsoft.com/office/officeart/2018/2/layout/IconVerticalSolidList"/>
    <dgm:cxn modelId="{08FA21B2-61F0-4974-BD13-DB78E2C354BE}" type="presParOf" srcId="{A8845917-66BE-46CC-A404-DEC173012181}" destId="{816A7FDB-69D6-478B-B37A-503B9764E5AA}" srcOrd="1" destOrd="0" presId="urn:microsoft.com/office/officeart/2018/2/layout/IconVerticalSolidList"/>
    <dgm:cxn modelId="{68CA8770-7CD1-4725-905C-659F981EF8C6}" type="presParOf" srcId="{A8845917-66BE-46CC-A404-DEC173012181}" destId="{EE2A8AE3-6977-4DB9-8366-4290020872DB}" srcOrd="2" destOrd="0" presId="urn:microsoft.com/office/officeart/2018/2/layout/IconVerticalSolidList"/>
    <dgm:cxn modelId="{74AEF035-345D-4B0D-BFEC-C576B74E1294}" type="presParOf" srcId="{A8845917-66BE-46CC-A404-DEC173012181}" destId="{63D6A259-476B-4736-96BF-68464049333F}" srcOrd="3" destOrd="0" presId="urn:microsoft.com/office/officeart/2018/2/layout/IconVerticalSolidList"/>
    <dgm:cxn modelId="{0E0BDFC0-F737-42BD-9397-8D67A055D6A7}" type="presParOf" srcId="{5123D3D9-A4E0-47FA-85BE-66337D4ABE24}" destId="{673D93F5-4504-4FAC-A929-63650C4070DD}" srcOrd="5" destOrd="0" presId="urn:microsoft.com/office/officeart/2018/2/layout/IconVerticalSolidList"/>
    <dgm:cxn modelId="{239F7721-BFF9-4275-B297-1CB0AD57908E}" type="presParOf" srcId="{5123D3D9-A4E0-47FA-85BE-66337D4ABE24}" destId="{7E884F8E-3F92-4167-8E06-C7D6D6384997}" srcOrd="6" destOrd="0" presId="urn:microsoft.com/office/officeart/2018/2/layout/IconVerticalSolidList"/>
    <dgm:cxn modelId="{DE66D445-7A41-4D03-BBFE-C39FA8342C23}" type="presParOf" srcId="{7E884F8E-3F92-4167-8E06-C7D6D6384997}" destId="{DC656922-3C26-4FA4-8202-0541ADBB8D77}" srcOrd="0" destOrd="0" presId="urn:microsoft.com/office/officeart/2018/2/layout/IconVerticalSolidList"/>
    <dgm:cxn modelId="{E3105247-99A5-4D64-BAC4-C3004CE3F20B}" type="presParOf" srcId="{7E884F8E-3F92-4167-8E06-C7D6D6384997}" destId="{64857784-08E7-4FC8-9673-D1293AE22459}" srcOrd="1" destOrd="0" presId="urn:microsoft.com/office/officeart/2018/2/layout/IconVerticalSolidList"/>
    <dgm:cxn modelId="{E8F76713-678E-417F-9B1F-72B65BF207D7}" type="presParOf" srcId="{7E884F8E-3F92-4167-8E06-C7D6D6384997}" destId="{E3B54969-AFBD-4C2C-A1C8-51A9594C4266}" srcOrd="2" destOrd="0" presId="urn:microsoft.com/office/officeart/2018/2/layout/IconVerticalSolidList"/>
    <dgm:cxn modelId="{D9462692-7910-4F69-920B-A66F2D71AA7E}" type="presParOf" srcId="{7E884F8E-3F92-4167-8E06-C7D6D6384997}" destId="{98AA77D8-4478-44C6-855C-C288B35EEE4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10867-3EE4-0846-9F7E-CC1C261AA4F3}">
      <dsp:nvSpPr>
        <dsp:cNvPr id="0" name=""/>
        <dsp:cNvSpPr/>
      </dsp:nvSpPr>
      <dsp:spPr>
        <a:xfrm>
          <a:off x="2316480" y="1463277"/>
          <a:ext cx="1463040" cy="146304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68FA11A-2C81-1A45-8506-C5725E08BFC1}">
      <dsp:nvSpPr>
        <dsp:cNvPr id="0" name=""/>
        <dsp:cNvSpPr/>
      </dsp:nvSpPr>
      <dsp:spPr>
        <a:xfrm>
          <a:off x="2133600" y="371215"/>
          <a:ext cx="1828800" cy="9962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 gedachten en gevoelens te ordenen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Schrijven helpt Jip om te begrijpen wat hij/zij zelf voelt.</a:t>
          </a:r>
          <a:endParaRPr lang="en-US" sz="1200" i="1" kern="1200" dirty="0"/>
        </a:p>
      </dsp:txBody>
      <dsp:txXfrm>
        <a:off x="2133600" y="371215"/>
        <a:ext cx="1828800" cy="996233"/>
      </dsp:txXfrm>
    </dsp:sp>
    <dsp:sp modelId="{EB7D6290-B252-1241-8514-2BEC732AAD54}">
      <dsp:nvSpPr>
        <dsp:cNvPr id="0" name=""/>
        <dsp:cNvSpPr/>
      </dsp:nvSpPr>
      <dsp:spPr>
        <a:xfrm>
          <a:off x="2791358" y="1737478"/>
          <a:ext cx="1463040" cy="146304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D3D0653-F1A2-CD45-8C31-806F577F6FEB}">
      <dsp:nvSpPr>
        <dsp:cNvPr id="0" name=""/>
        <dsp:cNvSpPr/>
      </dsp:nvSpPr>
      <dsp:spPr>
        <a:xfrm>
          <a:off x="4362907" y="1320009"/>
          <a:ext cx="1733092" cy="109111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Omdat schrijven veiliger voelt dan praten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In een brief hoeft Jip niets uit te leggen of te verdedigen.</a:t>
          </a:r>
          <a:endParaRPr lang="en-US" sz="1200" i="1" kern="1200" dirty="0"/>
        </a:p>
      </dsp:txBody>
      <dsp:txXfrm>
        <a:off x="4362907" y="1320009"/>
        <a:ext cx="1733092" cy="1091112"/>
      </dsp:txXfrm>
    </dsp:sp>
    <dsp:sp modelId="{51CBBF40-134F-4843-87FE-374DAE7A48B3}">
      <dsp:nvSpPr>
        <dsp:cNvPr id="0" name=""/>
        <dsp:cNvSpPr/>
      </dsp:nvSpPr>
      <dsp:spPr>
        <a:xfrm>
          <a:off x="2791358" y="2285881"/>
          <a:ext cx="1463040" cy="146304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B95B7DB-33E6-324B-BCDD-4F7E65E1FD10}">
      <dsp:nvSpPr>
        <dsp:cNvPr id="0" name=""/>
        <dsp:cNvSpPr/>
      </dsp:nvSpPr>
      <dsp:spPr>
        <a:xfrm>
          <a:off x="4362907" y="2947190"/>
          <a:ext cx="1733092" cy="121920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 iemand dichtbij te houden zonder contact te hebben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De brieven zijn een manier om verbonden te blijven.</a:t>
          </a:r>
          <a:endParaRPr lang="en-US" sz="1200" i="1" kern="1200" dirty="0"/>
        </a:p>
      </dsp:txBody>
      <dsp:txXfrm>
        <a:off x="4362907" y="2947190"/>
        <a:ext cx="1733092" cy="1219200"/>
      </dsp:txXfrm>
    </dsp:sp>
    <dsp:sp modelId="{728EAAA4-6E17-0043-9653-D6CA7E053062}">
      <dsp:nvSpPr>
        <dsp:cNvPr id="0" name=""/>
        <dsp:cNvSpPr/>
      </dsp:nvSpPr>
      <dsp:spPr>
        <a:xfrm>
          <a:off x="2316480" y="2560557"/>
          <a:ext cx="1463040" cy="146304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D269CC3-C566-094E-BA88-2629D17EC702}">
      <dsp:nvSpPr>
        <dsp:cNvPr id="0" name=""/>
        <dsp:cNvSpPr/>
      </dsp:nvSpPr>
      <dsp:spPr>
        <a:xfrm>
          <a:off x="2133600" y="4118950"/>
          <a:ext cx="1828800" cy="9962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Omdat Jip bang is voor de reactie van de ander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Niet versturen voorkomt afwijzing of teleurstelling.</a:t>
          </a:r>
          <a:endParaRPr lang="en-US" sz="1200" i="1" kern="1200" dirty="0"/>
        </a:p>
      </dsp:txBody>
      <dsp:txXfrm>
        <a:off x="2133600" y="4118950"/>
        <a:ext cx="1828800" cy="996233"/>
      </dsp:txXfrm>
    </dsp:sp>
    <dsp:sp modelId="{696F5C56-5DF8-1A42-95D9-6D7625AC4013}">
      <dsp:nvSpPr>
        <dsp:cNvPr id="0" name=""/>
        <dsp:cNvSpPr/>
      </dsp:nvSpPr>
      <dsp:spPr>
        <a:xfrm>
          <a:off x="1841601" y="2285881"/>
          <a:ext cx="1463040" cy="1463040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DDFF45B-36DC-B84A-BBD8-0C094C22EFAA}">
      <dsp:nvSpPr>
        <dsp:cNvPr id="0" name=""/>
        <dsp:cNvSpPr/>
      </dsp:nvSpPr>
      <dsp:spPr>
        <a:xfrm>
          <a:off x="0" y="2947190"/>
          <a:ext cx="1733092" cy="121920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 even iemand te zijn zonder verwachtingen van anderen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In de brief mag Jip volledig zichzelf zijn.</a:t>
          </a:r>
          <a:endParaRPr lang="en-US" sz="1200" i="1" kern="1200" dirty="0"/>
        </a:p>
      </dsp:txBody>
      <dsp:txXfrm>
        <a:off x="0" y="2947190"/>
        <a:ext cx="1733092" cy="1219200"/>
      </dsp:txXfrm>
    </dsp:sp>
    <dsp:sp modelId="{8FEAD3E1-6E7E-6C42-AE6F-972C27FEC5E7}">
      <dsp:nvSpPr>
        <dsp:cNvPr id="0" name=""/>
        <dsp:cNvSpPr/>
      </dsp:nvSpPr>
      <dsp:spPr>
        <a:xfrm>
          <a:off x="1841601" y="1737478"/>
          <a:ext cx="1463040" cy="146304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48C4261-EFDD-C846-AA25-938FA25DCD5D}">
      <dsp:nvSpPr>
        <dsp:cNvPr id="0" name=""/>
        <dsp:cNvSpPr/>
      </dsp:nvSpPr>
      <dsp:spPr>
        <a:xfrm>
          <a:off x="0" y="1320009"/>
          <a:ext cx="1733092" cy="121920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solidFill>
                <a:schemeClr val="accent1">
                  <a:lumMod val="75000"/>
                </a:schemeClr>
              </a:solidFill>
            </a:rPr>
            <a:t>Omdat de brief vooral voor Jip zelf is, niet voor de lezer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i="1" kern="1200" dirty="0"/>
            <a:t>Het schrijven is belangrijker dan gelezen worden.</a:t>
          </a:r>
          <a:endParaRPr lang="en-US" sz="1200" i="1" kern="1200" dirty="0"/>
        </a:p>
      </dsp:txBody>
      <dsp:txXfrm>
        <a:off x="0" y="1320009"/>
        <a:ext cx="1733092" cy="1219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B73EE-4B53-4D17-8852-8CA4757B75B6}">
      <dsp:nvSpPr>
        <dsp:cNvPr id="0" name=""/>
        <dsp:cNvSpPr/>
      </dsp:nvSpPr>
      <dsp:spPr>
        <a:xfrm>
          <a:off x="0" y="2270"/>
          <a:ext cx="6096000" cy="11507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23B1F-D3C8-4496-B0AA-0B7888C1F96F}">
      <dsp:nvSpPr>
        <dsp:cNvPr id="0" name=""/>
        <dsp:cNvSpPr/>
      </dsp:nvSpPr>
      <dsp:spPr>
        <a:xfrm>
          <a:off x="348096" y="261185"/>
          <a:ext cx="632903" cy="6329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725D6-FFAB-46EA-9B48-7A51F752ECA9}">
      <dsp:nvSpPr>
        <dsp:cNvPr id="0" name=""/>
        <dsp:cNvSpPr/>
      </dsp:nvSpPr>
      <dsp:spPr>
        <a:xfrm>
          <a:off x="1329097" y="2270"/>
          <a:ext cx="4766902" cy="1150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86" tIns="121786" rIns="121786" bIns="1217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Schrijf een brief aan Jip en stel daarin de vragen die je nog hebt na het lezen van het boek. </a:t>
          </a:r>
          <a:endParaRPr lang="en-US" sz="2200" kern="1200" dirty="0"/>
        </a:p>
      </dsp:txBody>
      <dsp:txXfrm>
        <a:off x="1329097" y="2270"/>
        <a:ext cx="4766902" cy="1150733"/>
      </dsp:txXfrm>
    </dsp:sp>
    <dsp:sp modelId="{28CF2533-7F0D-49E2-B8DA-D386C2D44B8C}">
      <dsp:nvSpPr>
        <dsp:cNvPr id="0" name=""/>
        <dsp:cNvSpPr/>
      </dsp:nvSpPr>
      <dsp:spPr>
        <a:xfrm>
          <a:off x="0" y="1440687"/>
          <a:ext cx="6096000" cy="11507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B790A6-B1E4-482B-A4C5-861973133100}">
      <dsp:nvSpPr>
        <dsp:cNvPr id="0" name=""/>
        <dsp:cNvSpPr/>
      </dsp:nvSpPr>
      <dsp:spPr>
        <a:xfrm>
          <a:off x="348096" y="1699602"/>
          <a:ext cx="632903" cy="6329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C7E57-5FA2-4928-9920-9465A0CA8255}">
      <dsp:nvSpPr>
        <dsp:cNvPr id="0" name=""/>
        <dsp:cNvSpPr/>
      </dsp:nvSpPr>
      <dsp:spPr>
        <a:xfrm>
          <a:off x="1329097" y="1440687"/>
          <a:ext cx="4766902" cy="1150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86" tIns="121786" rIns="121786" bIns="1217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Je mag ook een brief schrijven waarin je Jip advies geeft over de gedachten en gevoelens waarmee Jip worstelt. </a:t>
          </a:r>
          <a:endParaRPr lang="en-US" sz="2200" kern="1200"/>
        </a:p>
      </dsp:txBody>
      <dsp:txXfrm>
        <a:off x="1329097" y="1440687"/>
        <a:ext cx="4766902" cy="1150733"/>
      </dsp:txXfrm>
    </dsp:sp>
    <dsp:sp modelId="{ADA46BE6-E25A-4167-84DE-2F1A5F74BB97}">
      <dsp:nvSpPr>
        <dsp:cNvPr id="0" name=""/>
        <dsp:cNvSpPr/>
      </dsp:nvSpPr>
      <dsp:spPr>
        <a:xfrm>
          <a:off x="0" y="2879104"/>
          <a:ext cx="6096000" cy="11507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6A7FDB-69D6-478B-B37A-503B9764E5AA}">
      <dsp:nvSpPr>
        <dsp:cNvPr id="0" name=""/>
        <dsp:cNvSpPr/>
      </dsp:nvSpPr>
      <dsp:spPr>
        <a:xfrm>
          <a:off x="348096" y="3138019"/>
          <a:ext cx="632903" cy="6329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6A259-476B-4736-96BF-68464049333F}">
      <dsp:nvSpPr>
        <dsp:cNvPr id="0" name=""/>
        <dsp:cNvSpPr/>
      </dsp:nvSpPr>
      <dsp:spPr>
        <a:xfrm>
          <a:off x="1329097" y="2879104"/>
          <a:ext cx="4766902" cy="1150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86" tIns="121786" rIns="121786" bIns="1217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Begin de brief met 'Hallo Jip' en eindig met je naam. </a:t>
          </a:r>
          <a:endParaRPr lang="en-US" sz="2200" kern="1200"/>
        </a:p>
      </dsp:txBody>
      <dsp:txXfrm>
        <a:off x="1329097" y="2879104"/>
        <a:ext cx="4766902" cy="1150733"/>
      </dsp:txXfrm>
    </dsp:sp>
    <dsp:sp modelId="{DC656922-3C26-4FA4-8202-0541ADBB8D77}">
      <dsp:nvSpPr>
        <dsp:cNvPr id="0" name=""/>
        <dsp:cNvSpPr/>
      </dsp:nvSpPr>
      <dsp:spPr>
        <a:xfrm>
          <a:off x="0" y="4317521"/>
          <a:ext cx="6096000" cy="115073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57784-08E7-4FC8-9673-D1293AE22459}">
      <dsp:nvSpPr>
        <dsp:cNvPr id="0" name=""/>
        <dsp:cNvSpPr/>
      </dsp:nvSpPr>
      <dsp:spPr>
        <a:xfrm>
          <a:off x="348096" y="4576436"/>
          <a:ext cx="632903" cy="63290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A77D8-4478-44C6-855C-C288B35EEE4F}">
      <dsp:nvSpPr>
        <dsp:cNvPr id="0" name=""/>
        <dsp:cNvSpPr/>
      </dsp:nvSpPr>
      <dsp:spPr>
        <a:xfrm>
          <a:off x="1329097" y="4317521"/>
          <a:ext cx="4766902" cy="1150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786" tIns="121786" rIns="121786" bIns="12178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Je brief moet minimaal 150 woorden tellen.</a:t>
          </a:r>
          <a:endParaRPr lang="en-US" sz="2200" kern="1200"/>
        </a:p>
      </dsp:txBody>
      <dsp:txXfrm>
        <a:off x="1329097" y="4317521"/>
        <a:ext cx="4766902" cy="1150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01-01-2026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610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essonup.com/nl/lesson/JLyxGAASbQrjAwTXy?utm_source=new-app&amp;utm_campaign=shared-lesson-app&amp;utm_content=1767270532184&amp;utm_medium=shared-lin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essonup.com/nl/lesson/JLyxGAASbQrjAwTXy?utm_source=new-app&amp;utm_campaign=shared-lesson-app&amp;utm_content=1767270532184&amp;utm_medium=shared-lin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essonup.com/nl/lesson/JLyxGAASbQrjAwTXy?utm_source=new-app&amp;utm_campaign=shared-lesson-app&amp;utm_content=1767270532184&amp;utm_medium=shared-lin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padlet.com/isabelvandenbogaart/evaluatie-fictielessen-oever-jo634a5buhpz7sej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 dirty="0"/>
              <a:t>Fictie</a:t>
            </a:r>
            <a:br>
              <a:rPr lang="nl-NL" sz="3200" dirty="0"/>
            </a:br>
            <a:r>
              <a:rPr lang="nl-NL" sz="3200" dirty="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 dirty="0"/>
              <a:t>Oever</a:t>
            </a:r>
          </a:p>
          <a:p>
            <a:r>
              <a:rPr lang="nl-NL" sz="2000" dirty="0"/>
              <a:t>Ludwig </a:t>
            </a:r>
            <a:r>
              <a:rPr lang="nl-NL" sz="2000" dirty="0" err="1"/>
              <a:t>Volbeda</a:t>
            </a:r>
            <a:endParaRPr lang="nl-NL" sz="20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6565B-9554-2456-3097-AB0E246EE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11B4C986-69A7-FE2B-2423-2387AAEA6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A1522761-B0D9-4111-06F3-540BF78E3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BF0772F0-DA91-DA98-928A-5B37D5F71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E08A97-1AB5-A299-082E-FC8EA10FD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Les 6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7EF042-E54F-61C4-0FE3-9631A17A9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 dirty="0">
                <a:solidFill>
                  <a:schemeClr val="bg1"/>
                </a:solidFill>
              </a:rPr>
              <a:t>‘Van mij aan Jip…’</a:t>
            </a:r>
          </a:p>
        </p:txBody>
      </p:sp>
    </p:spTree>
    <p:extLst>
      <p:ext uri="{BB962C8B-B14F-4D97-AF65-F5344CB8AC3E}">
        <p14:creationId xmlns:p14="http://schemas.microsoft.com/office/powerpoint/2010/main" val="112162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1EAD88-979A-65F6-148C-B0215854E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61FB7DE9-F562-4290-99B7-8C2189D6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7" name="Rectangle 1063">
            <a:extLst>
              <a:ext uri="{FF2B5EF4-FFF2-40B4-BE49-F238E27FC236}">
                <a16:creationId xmlns:a16="http://schemas.microsoft.com/office/drawing/2014/main" id="{B354F8A8-7D5A-4944-8B6C-36BBF5C0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942743-AAA1-1DEF-37FE-11328EF5F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3687878"/>
            <a:ext cx="8115299" cy="1265404"/>
          </a:xfrm>
        </p:spPr>
        <p:txBody>
          <a:bodyPr>
            <a:normAutofit/>
          </a:bodyPr>
          <a:lstStyle/>
          <a:p>
            <a:r>
              <a:rPr lang="nl-NL" sz="2800" dirty="0"/>
              <a:t>Waarom zou iemand een brief schrijven in plaats van een appje sturen?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385C3C-FB80-A544-11DB-D01F41A4A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953282"/>
            <a:ext cx="6781800" cy="761118"/>
          </a:xfrm>
        </p:spPr>
        <p:txBody>
          <a:bodyPr>
            <a:normAutofit/>
          </a:bodyPr>
          <a:lstStyle/>
          <a:p>
            <a:r>
              <a:rPr lang="nl-NL"/>
              <a:t>Beantwoord de vraag via </a:t>
            </a:r>
            <a:r>
              <a:rPr lang="nl-NL" err="1"/>
              <a:t>Lessonup</a:t>
            </a:r>
            <a:endParaRPr lang="nl-NL"/>
          </a:p>
        </p:txBody>
      </p:sp>
      <p:pic>
        <p:nvPicPr>
          <p:cNvPr id="4" name="Picture 4" descr="LessonUp · GitHub">
            <a:hlinkClick r:id="rId2"/>
            <a:extLst>
              <a:ext uri="{FF2B5EF4-FFF2-40B4-BE49-F238E27FC236}">
                <a16:creationId xmlns:a16="http://schemas.microsoft.com/office/drawing/2014/main" id="{6E072313-41F6-B64F-EFF3-0102C54A2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270" y="4618163"/>
            <a:ext cx="1342571" cy="13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3C99F6CF-40A9-3EC0-BEDA-C0B945AFF1A0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  <p:pic>
        <p:nvPicPr>
          <p:cNvPr id="7" name="Afbeelding 6" descr="Afbeelding met schets, illustratie, Kinderkunst, kunst&#10;&#10;Door AI gegenereerde inhoud is mogelijk onjuist.">
            <a:extLst>
              <a:ext uri="{FF2B5EF4-FFF2-40B4-BE49-F238E27FC236}">
                <a16:creationId xmlns:a16="http://schemas.microsoft.com/office/drawing/2014/main" id="{EE9D7B22-CF32-60B7-B647-4BDB38AC7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836" y="908105"/>
            <a:ext cx="3326328" cy="255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20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E03638-11AC-16F4-AB94-557B5054E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61FB7DE9-F562-4290-99B7-8C2189D6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4" name="Rectangle 1063">
            <a:extLst>
              <a:ext uri="{FF2B5EF4-FFF2-40B4-BE49-F238E27FC236}">
                <a16:creationId xmlns:a16="http://schemas.microsoft.com/office/drawing/2014/main" id="{B354F8A8-7D5A-4944-8B6C-36BBF5C0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E15078-9E0F-8293-8F0F-91B51B463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3687878"/>
            <a:ext cx="8115299" cy="1265404"/>
          </a:xfrm>
        </p:spPr>
        <p:txBody>
          <a:bodyPr>
            <a:normAutofit/>
          </a:bodyPr>
          <a:lstStyle/>
          <a:p>
            <a:r>
              <a:rPr lang="nl-NL" dirty="0"/>
              <a:t>Wat is een briefroman?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3F162B-D68C-599E-768B-DD8EF1DF5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953282"/>
            <a:ext cx="6781800" cy="761118"/>
          </a:xfrm>
        </p:spPr>
        <p:txBody>
          <a:bodyPr>
            <a:normAutofit/>
          </a:bodyPr>
          <a:lstStyle/>
          <a:p>
            <a:r>
              <a:rPr lang="nl-NL"/>
              <a:t>Beantwoord de vraag via </a:t>
            </a:r>
            <a:r>
              <a:rPr lang="nl-NL" err="1"/>
              <a:t>Lessonup</a:t>
            </a:r>
            <a:endParaRPr lang="nl-NL"/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77736F43-BF44-F69F-5883-A1EC02CAE861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Verkennen</a:t>
            </a:r>
          </a:p>
        </p:txBody>
      </p:sp>
      <p:pic>
        <p:nvPicPr>
          <p:cNvPr id="5" name="Picture 4" descr="LessonUp · GitHub">
            <a:hlinkClick r:id="rId2"/>
            <a:extLst>
              <a:ext uri="{FF2B5EF4-FFF2-40B4-BE49-F238E27FC236}">
                <a16:creationId xmlns:a16="http://schemas.microsoft.com/office/drawing/2014/main" id="{EE9D23B6-F625-7EC2-1730-E5EB72C8C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270" y="4618163"/>
            <a:ext cx="1342571" cy="13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tekening, schets, bloem, plant&#10;&#10;Door AI gegenereerde inhoud is mogelijk onjuist.">
            <a:extLst>
              <a:ext uri="{FF2B5EF4-FFF2-40B4-BE49-F238E27FC236}">
                <a16:creationId xmlns:a16="http://schemas.microsoft.com/office/drawing/2014/main" id="{1FDC623A-15F4-BC81-A11D-D5C24D405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239" y="685800"/>
            <a:ext cx="2617522" cy="359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8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876EB2-99B2-E525-C3C6-D5CB1A59B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9" name="Rectangle 1068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40B463C0-1E14-3818-C2A4-276571160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1" name="Rectangle 1070">
            <a:extLst>
              <a:ext uri="{FF2B5EF4-FFF2-40B4-BE49-F238E27FC236}">
                <a16:creationId xmlns:a16="http://schemas.microsoft.com/office/drawing/2014/main" id="{ADB75148-2791-4D20-8938-D7554D86B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20343"/>
            <a:ext cx="12192000" cy="1937657"/>
          </a:xfrm>
          <a:prstGeom prst="rect">
            <a:avLst/>
          </a:prstGeom>
          <a:gradFill>
            <a:gsLst>
              <a:gs pos="47000">
                <a:srgbClr val="000000">
                  <a:alpha val="18000"/>
                </a:srgbClr>
              </a:gs>
              <a:gs pos="0">
                <a:schemeClr val="tx1">
                  <a:alpha val="0"/>
                </a:schemeClr>
              </a:gs>
              <a:gs pos="100000">
                <a:srgbClr val="000000">
                  <a:alpha val="3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7071B7-7506-65E9-0D97-6616FFDDD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841" y="5670550"/>
            <a:ext cx="7446131" cy="685800"/>
          </a:xfrm>
        </p:spPr>
        <p:txBody>
          <a:bodyPr anchor="ctr">
            <a:normAutofit/>
          </a:bodyPr>
          <a:lstStyle/>
          <a:p>
            <a:pPr algn="l"/>
            <a:r>
              <a:rPr lang="nl-NL" sz="3200">
                <a:solidFill>
                  <a:srgbClr val="FFFFFF"/>
                </a:solidFill>
              </a:rPr>
              <a:t>Wat is een briefroman?</a:t>
            </a:r>
          </a:p>
        </p:txBody>
      </p:sp>
      <p:sp>
        <p:nvSpPr>
          <p:cNvPr id="4" name="Document 3">
            <a:extLst>
              <a:ext uri="{FF2B5EF4-FFF2-40B4-BE49-F238E27FC236}">
                <a16:creationId xmlns:a16="http://schemas.microsoft.com/office/drawing/2014/main" id="{58216937-8A51-2BEE-2526-B3A1D409C006}"/>
              </a:ext>
            </a:extLst>
          </p:cNvPr>
          <p:cNvSpPr/>
          <p:nvPr/>
        </p:nvSpPr>
        <p:spPr>
          <a:xfrm rot="878993">
            <a:off x="365963" y="370089"/>
            <a:ext cx="2225488" cy="2275510"/>
          </a:xfrm>
          <a:custGeom>
            <a:avLst/>
            <a:gdLst>
              <a:gd name="connsiteX0" fmla="*/ 0 w 2225488"/>
              <a:gd name="connsiteY0" fmla="*/ 0 h 2275510"/>
              <a:gd name="connsiteX1" fmla="*/ 556372 w 2225488"/>
              <a:gd name="connsiteY1" fmla="*/ 0 h 2275510"/>
              <a:gd name="connsiteX2" fmla="*/ 1112744 w 2225488"/>
              <a:gd name="connsiteY2" fmla="*/ 0 h 2275510"/>
              <a:gd name="connsiteX3" fmla="*/ 1713626 w 2225488"/>
              <a:gd name="connsiteY3" fmla="*/ 0 h 2275510"/>
              <a:gd name="connsiteX4" fmla="*/ 2225488 w 2225488"/>
              <a:gd name="connsiteY4" fmla="*/ 0 h 2275510"/>
              <a:gd name="connsiteX5" fmla="*/ 2225488 w 2225488"/>
              <a:gd name="connsiteY5" fmla="*/ 401463 h 2275510"/>
              <a:gd name="connsiteX6" fmla="*/ 2225488 w 2225488"/>
              <a:gd name="connsiteY6" fmla="*/ 821174 h 2275510"/>
              <a:gd name="connsiteX7" fmla="*/ 2225488 w 2225488"/>
              <a:gd name="connsiteY7" fmla="*/ 1259134 h 2275510"/>
              <a:gd name="connsiteX8" fmla="*/ 2225488 w 2225488"/>
              <a:gd name="connsiteY8" fmla="*/ 1824832 h 2275510"/>
              <a:gd name="connsiteX9" fmla="*/ 0 w 2225488"/>
              <a:gd name="connsiteY9" fmla="*/ 2125073 h 2275510"/>
              <a:gd name="connsiteX10" fmla="*/ 0 w 2225488"/>
              <a:gd name="connsiteY10" fmla="*/ 1657557 h 2275510"/>
              <a:gd name="connsiteX11" fmla="*/ 0 w 2225488"/>
              <a:gd name="connsiteY11" fmla="*/ 1190041 h 2275510"/>
              <a:gd name="connsiteX12" fmla="*/ 0 w 2225488"/>
              <a:gd name="connsiteY12" fmla="*/ 637522 h 2275510"/>
              <a:gd name="connsiteX13" fmla="*/ 0 w 2225488"/>
              <a:gd name="connsiteY13" fmla="*/ 0 h 2275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25488" h="2275510" fill="none" extrusionOk="0">
                <a:moveTo>
                  <a:pt x="0" y="0"/>
                </a:moveTo>
                <a:cubicBezTo>
                  <a:pt x="207936" y="-60699"/>
                  <a:pt x="387201" y="36907"/>
                  <a:pt x="556372" y="0"/>
                </a:cubicBezTo>
                <a:cubicBezTo>
                  <a:pt x="725543" y="-36907"/>
                  <a:pt x="875736" y="5705"/>
                  <a:pt x="1112744" y="0"/>
                </a:cubicBezTo>
                <a:cubicBezTo>
                  <a:pt x="1349752" y="-5705"/>
                  <a:pt x="1505000" y="5956"/>
                  <a:pt x="1713626" y="0"/>
                </a:cubicBezTo>
                <a:cubicBezTo>
                  <a:pt x="1922252" y="-5956"/>
                  <a:pt x="2075566" y="36771"/>
                  <a:pt x="2225488" y="0"/>
                </a:cubicBezTo>
                <a:cubicBezTo>
                  <a:pt x="2270545" y="80298"/>
                  <a:pt x="2222738" y="269810"/>
                  <a:pt x="2225488" y="401463"/>
                </a:cubicBezTo>
                <a:cubicBezTo>
                  <a:pt x="2228238" y="533116"/>
                  <a:pt x="2193243" y="679715"/>
                  <a:pt x="2225488" y="821174"/>
                </a:cubicBezTo>
                <a:cubicBezTo>
                  <a:pt x="2257733" y="962633"/>
                  <a:pt x="2199022" y="1046550"/>
                  <a:pt x="2225488" y="1259134"/>
                </a:cubicBezTo>
                <a:cubicBezTo>
                  <a:pt x="2251954" y="1471718"/>
                  <a:pt x="2206551" y="1705105"/>
                  <a:pt x="2225488" y="1824832"/>
                </a:cubicBezTo>
                <a:cubicBezTo>
                  <a:pt x="1022469" y="1872438"/>
                  <a:pt x="1138397" y="2373431"/>
                  <a:pt x="0" y="2125073"/>
                </a:cubicBezTo>
                <a:cubicBezTo>
                  <a:pt x="-11643" y="1900431"/>
                  <a:pt x="6452" y="1850728"/>
                  <a:pt x="0" y="1657557"/>
                </a:cubicBezTo>
                <a:cubicBezTo>
                  <a:pt x="-6452" y="1464386"/>
                  <a:pt x="38512" y="1330373"/>
                  <a:pt x="0" y="1190041"/>
                </a:cubicBezTo>
                <a:cubicBezTo>
                  <a:pt x="-38512" y="1049709"/>
                  <a:pt x="42934" y="827050"/>
                  <a:pt x="0" y="637522"/>
                </a:cubicBezTo>
                <a:cubicBezTo>
                  <a:pt x="-42934" y="447994"/>
                  <a:pt x="66493" y="280439"/>
                  <a:pt x="0" y="0"/>
                </a:cubicBezTo>
                <a:close/>
              </a:path>
              <a:path w="2225488" h="2275510" stroke="0" extrusionOk="0">
                <a:moveTo>
                  <a:pt x="0" y="0"/>
                </a:moveTo>
                <a:cubicBezTo>
                  <a:pt x="257194" y="-36692"/>
                  <a:pt x="388697" y="48691"/>
                  <a:pt x="534117" y="0"/>
                </a:cubicBezTo>
                <a:cubicBezTo>
                  <a:pt x="679537" y="-48691"/>
                  <a:pt x="912831" y="32077"/>
                  <a:pt x="1023724" y="0"/>
                </a:cubicBezTo>
                <a:cubicBezTo>
                  <a:pt x="1134617" y="-32077"/>
                  <a:pt x="1404355" y="1156"/>
                  <a:pt x="1624606" y="0"/>
                </a:cubicBezTo>
                <a:cubicBezTo>
                  <a:pt x="1844857" y="-1156"/>
                  <a:pt x="1972810" y="18149"/>
                  <a:pt x="2225488" y="0"/>
                </a:cubicBezTo>
                <a:cubicBezTo>
                  <a:pt x="2262121" y="178415"/>
                  <a:pt x="2205334" y="266853"/>
                  <a:pt x="2225488" y="437960"/>
                </a:cubicBezTo>
                <a:cubicBezTo>
                  <a:pt x="2245642" y="609067"/>
                  <a:pt x="2210434" y="719110"/>
                  <a:pt x="2225488" y="857671"/>
                </a:cubicBezTo>
                <a:cubicBezTo>
                  <a:pt x="2240542" y="996232"/>
                  <a:pt x="2215478" y="1122555"/>
                  <a:pt x="2225488" y="1313879"/>
                </a:cubicBezTo>
                <a:cubicBezTo>
                  <a:pt x="2235498" y="1505203"/>
                  <a:pt x="2179537" y="1613884"/>
                  <a:pt x="2225488" y="1824832"/>
                </a:cubicBezTo>
                <a:cubicBezTo>
                  <a:pt x="1153532" y="1847667"/>
                  <a:pt x="1269202" y="2557745"/>
                  <a:pt x="0" y="2125073"/>
                </a:cubicBezTo>
                <a:cubicBezTo>
                  <a:pt x="-32870" y="1851956"/>
                  <a:pt x="66614" y="1669430"/>
                  <a:pt x="0" y="1551303"/>
                </a:cubicBezTo>
                <a:cubicBezTo>
                  <a:pt x="-66614" y="1433176"/>
                  <a:pt x="40133" y="1229288"/>
                  <a:pt x="0" y="998784"/>
                </a:cubicBezTo>
                <a:cubicBezTo>
                  <a:pt x="-40133" y="768280"/>
                  <a:pt x="2969" y="669783"/>
                  <a:pt x="0" y="531268"/>
                </a:cubicBezTo>
                <a:cubicBezTo>
                  <a:pt x="-2969" y="392753"/>
                  <a:pt x="23824" y="12929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Documen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l-NL" sz="2400" b="1" dirty="0">
                <a:solidFill>
                  <a:schemeClr val="accent4">
                    <a:lumMod val="75000"/>
                  </a:schemeClr>
                </a:solidFill>
                <a:effectLst/>
                <a:latin typeface="Ink Free" panose="020F0502020204030204" pitchFamily="34" charset="0"/>
                <a:ea typeface="Times New Roman" panose="02020603050405020304" pitchFamily="18" charset="0"/>
                <a:cs typeface="Ink Free" panose="020F0502020204030204" pitchFamily="34" charset="0"/>
              </a:rPr>
              <a:t>Een briefroman is een verhaal dat volledig bestaat uit brieven.</a:t>
            </a:r>
          </a:p>
        </p:txBody>
      </p:sp>
      <p:sp>
        <p:nvSpPr>
          <p:cNvPr id="5" name="Document 4">
            <a:extLst>
              <a:ext uri="{FF2B5EF4-FFF2-40B4-BE49-F238E27FC236}">
                <a16:creationId xmlns:a16="http://schemas.microsoft.com/office/drawing/2014/main" id="{6BDE072F-7209-C540-A0E0-D9081F80B31C}"/>
              </a:ext>
            </a:extLst>
          </p:cNvPr>
          <p:cNvSpPr/>
          <p:nvPr/>
        </p:nvSpPr>
        <p:spPr>
          <a:xfrm rot="20850819">
            <a:off x="358845" y="2943917"/>
            <a:ext cx="2553870" cy="2310664"/>
          </a:xfrm>
          <a:custGeom>
            <a:avLst/>
            <a:gdLst>
              <a:gd name="connsiteX0" fmla="*/ 0 w 2553870"/>
              <a:gd name="connsiteY0" fmla="*/ 0 h 2310664"/>
              <a:gd name="connsiteX1" fmla="*/ 510774 w 2553870"/>
              <a:gd name="connsiteY1" fmla="*/ 0 h 2310664"/>
              <a:gd name="connsiteX2" fmla="*/ 1072625 w 2553870"/>
              <a:gd name="connsiteY2" fmla="*/ 0 h 2310664"/>
              <a:gd name="connsiteX3" fmla="*/ 1583399 w 2553870"/>
              <a:gd name="connsiteY3" fmla="*/ 0 h 2310664"/>
              <a:gd name="connsiteX4" fmla="*/ 2017557 w 2553870"/>
              <a:gd name="connsiteY4" fmla="*/ 0 h 2310664"/>
              <a:gd name="connsiteX5" fmla="*/ 2553870 w 2553870"/>
              <a:gd name="connsiteY5" fmla="*/ 0 h 2310664"/>
              <a:gd name="connsiteX6" fmla="*/ 2553870 w 2553870"/>
              <a:gd name="connsiteY6" fmla="*/ 500316 h 2310664"/>
              <a:gd name="connsiteX7" fmla="*/ 2553870 w 2553870"/>
              <a:gd name="connsiteY7" fmla="*/ 1000633 h 2310664"/>
              <a:gd name="connsiteX8" fmla="*/ 2553870 w 2553870"/>
              <a:gd name="connsiteY8" fmla="*/ 1853024 h 2310664"/>
              <a:gd name="connsiteX9" fmla="*/ 0 w 2553870"/>
              <a:gd name="connsiteY9" fmla="*/ 2157903 h 2310664"/>
              <a:gd name="connsiteX10" fmla="*/ 0 w 2553870"/>
              <a:gd name="connsiteY10" fmla="*/ 1683164 h 2310664"/>
              <a:gd name="connsiteX11" fmla="*/ 0 w 2553870"/>
              <a:gd name="connsiteY11" fmla="*/ 1122110 h 2310664"/>
              <a:gd name="connsiteX12" fmla="*/ 0 w 2553870"/>
              <a:gd name="connsiteY12" fmla="*/ 625792 h 2310664"/>
              <a:gd name="connsiteX13" fmla="*/ 0 w 2553870"/>
              <a:gd name="connsiteY13" fmla="*/ 0 h 231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3870" h="2310664" fill="none" extrusionOk="0">
                <a:moveTo>
                  <a:pt x="0" y="0"/>
                </a:moveTo>
                <a:cubicBezTo>
                  <a:pt x="140307" y="-33437"/>
                  <a:pt x="383237" y="14865"/>
                  <a:pt x="510774" y="0"/>
                </a:cubicBezTo>
                <a:cubicBezTo>
                  <a:pt x="638311" y="-14865"/>
                  <a:pt x="855811" y="5855"/>
                  <a:pt x="1072625" y="0"/>
                </a:cubicBezTo>
                <a:cubicBezTo>
                  <a:pt x="1289439" y="-5855"/>
                  <a:pt x="1359868" y="28084"/>
                  <a:pt x="1583399" y="0"/>
                </a:cubicBezTo>
                <a:cubicBezTo>
                  <a:pt x="1806930" y="-28084"/>
                  <a:pt x="1845424" y="36750"/>
                  <a:pt x="2017557" y="0"/>
                </a:cubicBezTo>
                <a:cubicBezTo>
                  <a:pt x="2189690" y="-36750"/>
                  <a:pt x="2397433" y="37267"/>
                  <a:pt x="2553870" y="0"/>
                </a:cubicBezTo>
                <a:cubicBezTo>
                  <a:pt x="2599499" y="191985"/>
                  <a:pt x="2503758" y="379885"/>
                  <a:pt x="2553870" y="500316"/>
                </a:cubicBezTo>
                <a:cubicBezTo>
                  <a:pt x="2603982" y="620747"/>
                  <a:pt x="2501009" y="830935"/>
                  <a:pt x="2553870" y="1000633"/>
                </a:cubicBezTo>
                <a:cubicBezTo>
                  <a:pt x="2606731" y="1170331"/>
                  <a:pt x="2549350" y="1658736"/>
                  <a:pt x="2553870" y="1853024"/>
                </a:cubicBezTo>
                <a:cubicBezTo>
                  <a:pt x="1366667" y="1871735"/>
                  <a:pt x="1217468" y="2633178"/>
                  <a:pt x="0" y="2157903"/>
                </a:cubicBezTo>
                <a:cubicBezTo>
                  <a:pt x="-49908" y="1984054"/>
                  <a:pt x="22206" y="1804325"/>
                  <a:pt x="0" y="1683164"/>
                </a:cubicBezTo>
                <a:cubicBezTo>
                  <a:pt x="-22206" y="1562003"/>
                  <a:pt x="1800" y="1313768"/>
                  <a:pt x="0" y="1122110"/>
                </a:cubicBezTo>
                <a:cubicBezTo>
                  <a:pt x="-1800" y="930452"/>
                  <a:pt x="10617" y="806464"/>
                  <a:pt x="0" y="625792"/>
                </a:cubicBezTo>
                <a:cubicBezTo>
                  <a:pt x="-10617" y="445120"/>
                  <a:pt x="51309" y="288090"/>
                  <a:pt x="0" y="0"/>
                </a:cubicBezTo>
                <a:close/>
              </a:path>
              <a:path w="2553870" h="2310664" stroke="0" extrusionOk="0">
                <a:moveTo>
                  <a:pt x="0" y="0"/>
                </a:moveTo>
                <a:cubicBezTo>
                  <a:pt x="152366" y="-10637"/>
                  <a:pt x="270264" y="21947"/>
                  <a:pt x="485235" y="0"/>
                </a:cubicBezTo>
                <a:cubicBezTo>
                  <a:pt x="700206" y="-21947"/>
                  <a:pt x="711427" y="37159"/>
                  <a:pt x="919393" y="0"/>
                </a:cubicBezTo>
                <a:cubicBezTo>
                  <a:pt x="1127359" y="-37159"/>
                  <a:pt x="1253234" y="48370"/>
                  <a:pt x="1481245" y="0"/>
                </a:cubicBezTo>
                <a:cubicBezTo>
                  <a:pt x="1709256" y="-48370"/>
                  <a:pt x="1780731" y="34052"/>
                  <a:pt x="1966480" y="0"/>
                </a:cubicBezTo>
                <a:cubicBezTo>
                  <a:pt x="2152230" y="-34052"/>
                  <a:pt x="2278167" y="54287"/>
                  <a:pt x="2553870" y="0"/>
                </a:cubicBezTo>
                <a:cubicBezTo>
                  <a:pt x="2567734" y="126995"/>
                  <a:pt x="2515251" y="302150"/>
                  <a:pt x="2553870" y="500316"/>
                </a:cubicBezTo>
                <a:cubicBezTo>
                  <a:pt x="2592489" y="698482"/>
                  <a:pt x="2526751" y="859440"/>
                  <a:pt x="2553870" y="963572"/>
                </a:cubicBezTo>
                <a:cubicBezTo>
                  <a:pt x="2580989" y="1067704"/>
                  <a:pt x="2507123" y="1285244"/>
                  <a:pt x="2553870" y="1426828"/>
                </a:cubicBezTo>
                <a:cubicBezTo>
                  <a:pt x="2600617" y="1568412"/>
                  <a:pt x="2531772" y="1674144"/>
                  <a:pt x="2553870" y="1853024"/>
                </a:cubicBezTo>
                <a:cubicBezTo>
                  <a:pt x="1305709" y="2052142"/>
                  <a:pt x="1184547" y="2553776"/>
                  <a:pt x="0" y="2157903"/>
                </a:cubicBezTo>
                <a:cubicBezTo>
                  <a:pt x="-60288" y="2006120"/>
                  <a:pt x="49043" y="1802061"/>
                  <a:pt x="0" y="1640006"/>
                </a:cubicBezTo>
                <a:cubicBezTo>
                  <a:pt x="-49043" y="1477951"/>
                  <a:pt x="26779" y="1277734"/>
                  <a:pt x="0" y="1165268"/>
                </a:cubicBezTo>
                <a:cubicBezTo>
                  <a:pt x="-26779" y="1052802"/>
                  <a:pt x="56624" y="807892"/>
                  <a:pt x="0" y="625792"/>
                </a:cubicBezTo>
                <a:cubicBezTo>
                  <a:pt x="-56624" y="443692"/>
                  <a:pt x="11333" y="26557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Documen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l-NL" sz="2400" b="1" dirty="0">
                <a:solidFill>
                  <a:schemeClr val="accent4">
                    <a:lumMod val="75000"/>
                  </a:schemeClr>
                </a:solidFill>
                <a:effectLst/>
                <a:latin typeface="Ink Free" panose="030804020005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lezer kijkt rechtstreeks in de gedachten van de hoofdpersoon.</a:t>
            </a:r>
          </a:p>
        </p:txBody>
      </p:sp>
      <p:sp>
        <p:nvSpPr>
          <p:cNvPr id="6" name="Document 5">
            <a:extLst>
              <a:ext uri="{FF2B5EF4-FFF2-40B4-BE49-F238E27FC236}">
                <a16:creationId xmlns:a16="http://schemas.microsoft.com/office/drawing/2014/main" id="{AD12F6E7-D50C-3724-024E-5E81B409C8A8}"/>
              </a:ext>
            </a:extLst>
          </p:cNvPr>
          <p:cNvSpPr/>
          <p:nvPr/>
        </p:nvSpPr>
        <p:spPr>
          <a:xfrm rot="19447121">
            <a:off x="4936063" y="916316"/>
            <a:ext cx="1932797" cy="1983635"/>
          </a:xfrm>
          <a:custGeom>
            <a:avLst/>
            <a:gdLst>
              <a:gd name="connsiteX0" fmla="*/ 0 w 1932797"/>
              <a:gd name="connsiteY0" fmla="*/ 0 h 1983635"/>
              <a:gd name="connsiteX1" fmla="*/ 483199 w 1932797"/>
              <a:gd name="connsiteY1" fmla="*/ 0 h 1983635"/>
              <a:gd name="connsiteX2" fmla="*/ 927743 w 1932797"/>
              <a:gd name="connsiteY2" fmla="*/ 0 h 1983635"/>
              <a:gd name="connsiteX3" fmla="*/ 1410942 w 1932797"/>
              <a:gd name="connsiteY3" fmla="*/ 0 h 1983635"/>
              <a:gd name="connsiteX4" fmla="*/ 1932797 w 1932797"/>
              <a:gd name="connsiteY4" fmla="*/ 0 h 1983635"/>
              <a:gd name="connsiteX5" fmla="*/ 1932797 w 1932797"/>
              <a:gd name="connsiteY5" fmla="*/ 530255 h 1983635"/>
              <a:gd name="connsiteX6" fmla="*/ 1932797 w 1932797"/>
              <a:gd name="connsiteY6" fmla="*/ 1028695 h 1983635"/>
              <a:gd name="connsiteX7" fmla="*/ 1932797 w 1932797"/>
              <a:gd name="connsiteY7" fmla="*/ 1590765 h 1983635"/>
              <a:gd name="connsiteX8" fmla="*/ 0 w 1932797"/>
              <a:gd name="connsiteY8" fmla="*/ 1852494 h 1983635"/>
              <a:gd name="connsiteX9" fmla="*/ 0 w 1932797"/>
              <a:gd name="connsiteY9" fmla="*/ 1426420 h 1983635"/>
              <a:gd name="connsiteX10" fmla="*/ 0 w 1932797"/>
              <a:gd name="connsiteY10" fmla="*/ 981822 h 1983635"/>
              <a:gd name="connsiteX11" fmla="*/ 0 w 1932797"/>
              <a:gd name="connsiteY11" fmla="*/ 574273 h 1983635"/>
              <a:gd name="connsiteX12" fmla="*/ 0 w 1932797"/>
              <a:gd name="connsiteY12" fmla="*/ 0 h 198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2797" h="1983635" fill="none" extrusionOk="0">
                <a:moveTo>
                  <a:pt x="0" y="0"/>
                </a:moveTo>
                <a:cubicBezTo>
                  <a:pt x="149720" y="-35351"/>
                  <a:pt x="262700" y="3305"/>
                  <a:pt x="483199" y="0"/>
                </a:cubicBezTo>
                <a:cubicBezTo>
                  <a:pt x="703698" y="-3305"/>
                  <a:pt x="744087" y="697"/>
                  <a:pt x="927743" y="0"/>
                </a:cubicBezTo>
                <a:cubicBezTo>
                  <a:pt x="1111399" y="-697"/>
                  <a:pt x="1263932" y="45648"/>
                  <a:pt x="1410942" y="0"/>
                </a:cubicBezTo>
                <a:cubicBezTo>
                  <a:pt x="1557952" y="-45648"/>
                  <a:pt x="1813335" y="30315"/>
                  <a:pt x="1932797" y="0"/>
                </a:cubicBezTo>
                <a:cubicBezTo>
                  <a:pt x="1991062" y="110736"/>
                  <a:pt x="1890978" y="360447"/>
                  <a:pt x="1932797" y="530255"/>
                </a:cubicBezTo>
                <a:cubicBezTo>
                  <a:pt x="1974616" y="700064"/>
                  <a:pt x="1889010" y="784086"/>
                  <a:pt x="1932797" y="1028695"/>
                </a:cubicBezTo>
                <a:cubicBezTo>
                  <a:pt x="1976584" y="1273304"/>
                  <a:pt x="1906670" y="1378279"/>
                  <a:pt x="1932797" y="1590765"/>
                </a:cubicBezTo>
                <a:cubicBezTo>
                  <a:pt x="901414" y="1693930"/>
                  <a:pt x="938965" y="2198338"/>
                  <a:pt x="0" y="1852494"/>
                </a:cubicBezTo>
                <a:cubicBezTo>
                  <a:pt x="-5691" y="1695033"/>
                  <a:pt x="23020" y="1574385"/>
                  <a:pt x="0" y="1426420"/>
                </a:cubicBezTo>
                <a:cubicBezTo>
                  <a:pt x="-23020" y="1278455"/>
                  <a:pt x="18893" y="1180795"/>
                  <a:pt x="0" y="981822"/>
                </a:cubicBezTo>
                <a:cubicBezTo>
                  <a:pt x="-18893" y="782849"/>
                  <a:pt x="6162" y="773632"/>
                  <a:pt x="0" y="574273"/>
                </a:cubicBezTo>
                <a:cubicBezTo>
                  <a:pt x="-6162" y="374914"/>
                  <a:pt x="1982" y="278110"/>
                  <a:pt x="0" y="0"/>
                </a:cubicBezTo>
                <a:close/>
              </a:path>
              <a:path w="1932797" h="1983635" stroke="0" extrusionOk="0">
                <a:moveTo>
                  <a:pt x="0" y="0"/>
                </a:moveTo>
                <a:cubicBezTo>
                  <a:pt x="112237" y="-25780"/>
                  <a:pt x="259561" y="42018"/>
                  <a:pt x="463871" y="0"/>
                </a:cubicBezTo>
                <a:cubicBezTo>
                  <a:pt x="668181" y="-42018"/>
                  <a:pt x="786534" y="36853"/>
                  <a:pt x="889087" y="0"/>
                </a:cubicBezTo>
                <a:cubicBezTo>
                  <a:pt x="991640" y="-36853"/>
                  <a:pt x="1202737" y="1407"/>
                  <a:pt x="1410942" y="0"/>
                </a:cubicBezTo>
                <a:cubicBezTo>
                  <a:pt x="1619147" y="-1407"/>
                  <a:pt x="1722596" y="43971"/>
                  <a:pt x="1932797" y="0"/>
                </a:cubicBezTo>
                <a:cubicBezTo>
                  <a:pt x="1981304" y="134933"/>
                  <a:pt x="1903200" y="385600"/>
                  <a:pt x="1932797" y="514347"/>
                </a:cubicBezTo>
                <a:cubicBezTo>
                  <a:pt x="1962394" y="643094"/>
                  <a:pt x="1916532" y="822786"/>
                  <a:pt x="1932797" y="1012787"/>
                </a:cubicBezTo>
                <a:cubicBezTo>
                  <a:pt x="1949062" y="1202788"/>
                  <a:pt x="1915102" y="1350851"/>
                  <a:pt x="1932797" y="1590765"/>
                </a:cubicBezTo>
                <a:cubicBezTo>
                  <a:pt x="1052760" y="1606160"/>
                  <a:pt x="922086" y="2270178"/>
                  <a:pt x="0" y="1852494"/>
                </a:cubicBezTo>
                <a:cubicBezTo>
                  <a:pt x="-26794" y="1670223"/>
                  <a:pt x="35844" y="1590427"/>
                  <a:pt x="0" y="1389371"/>
                </a:cubicBezTo>
                <a:cubicBezTo>
                  <a:pt x="-35844" y="1188315"/>
                  <a:pt x="19841" y="1145755"/>
                  <a:pt x="0" y="926247"/>
                </a:cubicBezTo>
                <a:cubicBezTo>
                  <a:pt x="-19841" y="706739"/>
                  <a:pt x="35556" y="667297"/>
                  <a:pt x="0" y="444599"/>
                </a:cubicBezTo>
                <a:cubicBezTo>
                  <a:pt x="-35556" y="221901"/>
                  <a:pt x="41434" y="9507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Documen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l-NL" sz="2400" b="1" dirty="0">
                <a:solidFill>
                  <a:schemeClr val="accent4">
                    <a:lumMod val="75000"/>
                  </a:schemeClr>
                </a:solidFill>
                <a:effectLst/>
                <a:latin typeface="Ink Free" panose="030804020005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Voorbeelden van verschillende briefromans:</a:t>
            </a:r>
          </a:p>
        </p:txBody>
      </p:sp>
      <p:cxnSp>
        <p:nvCxnSpPr>
          <p:cNvPr id="10" name="Kromme verbindingslijn 9">
            <a:extLst>
              <a:ext uri="{FF2B5EF4-FFF2-40B4-BE49-F238E27FC236}">
                <a16:creationId xmlns:a16="http://schemas.microsoft.com/office/drawing/2014/main" id="{4579DBE2-E5F0-7412-1045-98D28F50EBB6}"/>
              </a:ext>
            </a:extLst>
          </p:cNvPr>
          <p:cNvCxnSpPr>
            <a:cxnSpLocks/>
          </p:cNvCxnSpPr>
          <p:nvPr/>
        </p:nvCxnSpPr>
        <p:spPr>
          <a:xfrm flipV="1">
            <a:off x="6529754" y="1453662"/>
            <a:ext cx="1528218" cy="1031630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Wolkvormige toelichting 28">
            <a:extLst>
              <a:ext uri="{FF2B5EF4-FFF2-40B4-BE49-F238E27FC236}">
                <a16:creationId xmlns:a16="http://schemas.microsoft.com/office/drawing/2014/main" id="{4F6FF880-8660-AA2C-ADE2-9BA451D03A25}"/>
              </a:ext>
            </a:extLst>
          </p:cNvPr>
          <p:cNvSpPr/>
          <p:nvPr/>
        </p:nvSpPr>
        <p:spPr>
          <a:xfrm>
            <a:off x="7750470" y="188984"/>
            <a:ext cx="4409913" cy="3910265"/>
          </a:xfrm>
          <a:prstGeom prst="cloudCallout">
            <a:avLst>
              <a:gd name="adj1" fmla="val 48984"/>
              <a:gd name="adj2" fmla="val 65798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Historie van mejuffrouw Sara Burgerhart - Betje Wolff | Bibliotheek.be">
            <a:extLst>
              <a:ext uri="{FF2B5EF4-FFF2-40B4-BE49-F238E27FC236}">
                <a16:creationId xmlns:a16="http://schemas.microsoft.com/office/drawing/2014/main" id="{B1B8FA23-EC12-28B2-7F8D-F25C900B8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4577">
            <a:off x="10049223" y="135892"/>
            <a:ext cx="1897868" cy="294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ne Frank - Literatuurmuseum / Kinderboekenmuseum">
            <a:extLst>
              <a:ext uri="{FF2B5EF4-FFF2-40B4-BE49-F238E27FC236}">
                <a16:creationId xmlns:a16="http://schemas.microsoft.com/office/drawing/2014/main" id="{6C338612-B10D-4A37-9582-6FA94516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7967">
            <a:off x="8127329" y="114465"/>
            <a:ext cx="1932790" cy="306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Wolkvormige toelichting 30">
            <a:extLst>
              <a:ext uri="{FF2B5EF4-FFF2-40B4-BE49-F238E27FC236}">
                <a16:creationId xmlns:a16="http://schemas.microsoft.com/office/drawing/2014/main" id="{D72A731D-5DFD-FE60-D640-034556BB9818}"/>
              </a:ext>
            </a:extLst>
          </p:cNvPr>
          <p:cNvSpPr/>
          <p:nvPr/>
        </p:nvSpPr>
        <p:spPr>
          <a:xfrm rot="419634">
            <a:off x="5573166" y="3627312"/>
            <a:ext cx="3654143" cy="2392142"/>
          </a:xfrm>
          <a:prstGeom prst="cloudCallout">
            <a:avLst>
              <a:gd name="adj1" fmla="val -19159"/>
              <a:gd name="adj2" fmla="val 87821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34" name="Picture 10" descr="Hoe overleef ik mezelf ?">
            <a:extLst>
              <a:ext uri="{FF2B5EF4-FFF2-40B4-BE49-F238E27FC236}">
                <a16:creationId xmlns:a16="http://schemas.microsoft.com/office/drawing/2014/main" id="{56A70ECA-56CE-2ACE-4763-88CD59242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3691">
            <a:off x="6975740" y="3775672"/>
            <a:ext cx="1798149" cy="274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≥ Vind souad op Marktplaats - december 2025">
            <a:extLst>
              <a:ext uri="{FF2B5EF4-FFF2-40B4-BE49-F238E27FC236}">
                <a16:creationId xmlns:a16="http://schemas.microsoft.com/office/drawing/2014/main" id="{367A89AE-476B-C4D7-F521-BAFB29664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157">
            <a:off x="9504631" y="2681231"/>
            <a:ext cx="1866900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cument 7">
            <a:extLst>
              <a:ext uri="{FF2B5EF4-FFF2-40B4-BE49-F238E27FC236}">
                <a16:creationId xmlns:a16="http://schemas.microsoft.com/office/drawing/2014/main" id="{142B8EC2-86D8-76B5-3CD2-0470E7F31F51}"/>
              </a:ext>
            </a:extLst>
          </p:cNvPr>
          <p:cNvSpPr/>
          <p:nvPr/>
        </p:nvSpPr>
        <p:spPr>
          <a:xfrm rot="1234552">
            <a:off x="9781647" y="4655845"/>
            <a:ext cx="2044074" cy="2275510"/>
          </a:xfrm>
          <a:custGeom>
            <a:avLst/>
            <a:gdLst>
              <a:gd name="connsiteX0" fmla="*/ 0 w 2044074"/>
              <a:gd name="connsiteY0" fmla="*/ 0 h 2275510"/>
              <a:gd name="connsiteX1" fmla="*/ 511019 w 2044074"/>
              <a:gd name="connsiteY1" fmla="*/ 0 h 2275510"/>
              <a:gd name="connsiteX2" fmla="*/ 1022037 w 2044074"/>
              <a:gd name="connsiteY2" fmla="*/ 0 h 2275510"/>
              <a:gd name="connsiteX3" fmla="*/ 1573937 w 2044074"/>
              <a:gd name="connsiteY3" fmla="*/ 0 h 2275510"/>
              <a:gd name="connsiteX4" fmla="*/ 2044074 w 2044074"/>
              <a:gd name="connsiteY4" fmla="*/ 0 h 2275510"/>
              <a:gd name="connsiteX5" fmla="*/ 2044074 w 2044074"/>
              <a:gd name="connsiteY5" fmla="*/ 401463 h 2275510"/>
              <a:gd name="connsiteX6" fmla="*/ 2044074 w 2044074"/>
              <a:gd name="connsiteY6" fmla="*/ 821174 h 2275510"/>
              <a:gd name="connsiteX7" fmla="*/ 2044074 w 2044074"/>
              <a:gd name="connsiteY7" fmla="*/ 1259134 h 2275510"/>
              <a:gd name="connsiteX8" fmla="*/ 2044074 w 2044074"/>
              <a:gd name="connsiteY8" fmla="*/ 1824832 h 2275510"/>
              <a:gd name="connsiteX9" fmla="*/ 0 w 2044074"/>
              <a:gd name="connsiteY9" fmla="*/ 2125073 h 2275510"/>
              <a:gd name="connsiteX10" fmla="*/ 0 w 2044074"/>
              <a:gd name="connsiteY10" fmla="*/ 1657557 h 2275510"/>
              <a:gd name="connsiteX11" fmla="*/ 0 w 2044074"/>
              <a:gd name="connsiteY11" fmla="*/ 1190041 h 2275510"/>
              <a:gd name="connsiteX12" fmla="*/ 0 w 2044074"/>
              <a:gd name="connsiteY12" fmla="*/ 637522 h 2275510"/>
              <a:gd name="connsiteX13" fmla="*/ 0 w 2044074"/>
              <a:gd name="connsiteY13" fmla="*/ 0 h 2275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44074" h="2275510" fill="none" extrusionOk="0">
                <a:moveTo>
                  <a:pt x="0" y="0"/>
                </a:moveTo>
                <a:cubicBezTo>
                  <a:pt x="233692" y="-36299"/>
                  <a:pt x="376592" y="2305"/>
                  <a:pt x="511019" y="0"/>
                </a:cubicBezTo>
                <a:cubicBezTo>
                  <a:pt x="645446" y="-2305"/>
                  <a:pt x="810919" y="55166"/>
                  <a:pt x="1022037" y="0"/>
                </a:cubicBezTo>
                <a:cubicBezTo>
                  <a:pt x="1233155" y="-55166"/>
                  <a:pt x="1358444" y="54716"/>
                  <a:pt x="1573937" y="0"/>
                </a:cubicBezTo>
                <a:cubicBezTo>
                  <a:pt x="1789430" y="-54716"/>
                  <a:pt x="1836441" y="1040"/>
                  <a:pt x="2044074" y="0"/>
                </a:cubicBezTo>
                <a:cubicBezTo>
                  <a:pt x="2089131" y="80298"/>
                  <a:pt x="2041324" y="269810"/>
                  <a:pt x="2044074" y="401463"/>
                </a:cubicBezTo>
                <a:cubicBezTo>
                  <a:pt x="2046824" y="533116"/>
                  <a:pt x="2011829" y="679715"/>
                  <a:pt x="2044074" y="821174"/>
                </a:cubicBezTo>
                <a:cubicBezTo>
                  <a:pt x="2076319" y="962633"/>
                  <a:pt x="2017608" y="1046550"/>
                  <a:pt x="2044074" y="1259134"/>
                </a:cubicBezTo>
                <a:cubicBezTo>
                  <a:pt x="2070540" y="1471718"/>
                  <a:pt x="2025137" y="1705105"/>
                  <a:pt x="2044074" y="1824832"/>
                </a:cubicBezTo>
                <a:cubicBezTo>
                  <a:pt x="931762" y="1872438"/>
                  <a:pt x="1047690" y="2373431"/>
                  <a:pt x="0" y="2125073"/>
                </a:cubicBezTo>
                <a:cubicBezTo>
                  <a:pt x="-11643" y="1900431"/>
                  <a:pt x="6452" y="1850728"/>
                  <a:pt x="0" y="1657557"/>
                </a:cubicBezTo>
                <a:cubicBezTo>
                  <a:pt x="-6452" y="1464386"/>
                  <a:pt x="38512" y="1330373"/>
                  <a:pt x="0" y="1190041"/>
                </a:cubicBezTo>
                <a:cubicBezTo>
                  <a:pt x="-38512" y="1049709"/>
                  <a:pt x="42934" y="827050"/>
                  <a:pt x="0" y="637522"/>
                </a:cubicBezTo>
                <a:cubicBezTo>
                  <a:pt x="-42934" y="447994"/>
                  <a:pt x="66493" y="280439"/>
                  <a:pt x="0" y="0"/>
                </a:cubicBezTo>
                <a:close/>
              </a:path>
              <a:path w="2044074" h="2275510" stroke="0" extrusionOk="0">
                <a:moveTo>
                  <a:pt x="0" y="0"/>
                </a:moveTo>
                <a:cubicBezTo>
                  <a:pt x="102197" y="-46875"/>
                  <a:pt x="261599" y="32630"/>
                  <a:pt x="490578" y="0"/>
                </a:cubicBezTo>
                <a:cubicBezTo>
                  <a:pt x="719557" y="-32630"/>
                  <a:pt x="843964" y="21570"/>
                  <a:pt x="940274" y="0"/>
                </a:cubicBezTo>
                <a:cubicBezTo>
                  <a:pt x="1036584" y="-21570"/>
                  <a:pt x="1227729" y="46913"/>
                  <a:pt x="1492174" y="0"/>
                </a:cubicBezTo>
                <a:cubicBezTo>
                  <a:pt x="1756619" y="-46913"/>
                  <a:pt x="1784984" y="27105"/>
                  <a:pt x="2044074" y="0"/>
                </a:cubicBezTo>
                <a:cubicBezTo>
                  <a:pt x="2080707" y="178415"/>
                  <a:pt x="2023920" y="266853"/>
                  <a:pt x="2044074" y="437960"/>
                </a:cubicBezTo>
                <a:cubicBezTo>
                  <a:pt x="2064228" y="609067"/>
                  <a:pt x="2029020" y="719110"/>
                  <a:pt x="2044074" y="857671"/>
                </a:cubicBezTo>
                <a:cubicBezTo>
                  <a:pt x="2059128" y="996232"/>
                  <a:pt x="2034064" y="1122555"/>
                  <a:pt x="2044074" y="1313879"/>
                </a:cubicBezTo>
                <a:cubicBezTo>
                  <a:pt x="2054084" y="1505203"/>
                  <a:pt x="1998123" y="1613884"/>
                  <a:pt x="2044074" y="1824832"/>
                </a:cubicBezTo>
                <a:cubicBezTo>
                  <a:pt x="1062825" y="1847667"/>
                  <a:pt x="1178495" y="2557745"/>
                  <a:pt x="0" y="2125073"/>
                </a:cubicBezTo>
                <a:cubicBezTo>
                  <a:pt x="-32870" y="1851956"/>
                  <a:pt x="66614" y="1669430"/>
                  <a:pt x="0" y="1551303"/>
                </a:cubicBezTo>
                <a:cubicBezTo>
                  <a:pt x="-66614" y="1433176"/>
                  <a:pt x="40133" y="1229288"/>
                  <a:pt x="0" y="998784"/>
                </a:cubicBezTo>
                <a:cubicBezTo>
                  <a:pt x="-40133" y="768280"/>
                  <a:pt x="2969" y="669783"/>
                  <a:pt x="0" y="531268"/>
                </a:cubicBezTo>
                <a:cubicBezTo>
                  <a:pt x="-2969" y="392753"/>
                  <a:pt x="23824" y="129292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 w="3810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Documen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l-NL" sz="2400" b="1" dirty="0">
                <a:solidFill>
                  <a:srgbClr val="7030A0"/>
                </a:solidFill>
                <a:effectLst/>
                <a:latin typeface="Ink Free" panose="030804020005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‘Oever’ is ook een briefroman!</a:t>
            </a:r>
          </a:p>
        </p:txBody>
      </p:sp>
      <p:sp>
        <p:nvSpPr>
          <p:cNvPr id="22" name="Document 21">
            <a:extLst>
              <a:ext uri="{FF2B5EF4-FFF2-40B4-BE49-F238E27FC236}">
                <a16:creationId xmlns:a16="http://schemas.microsoft.com/office/drawing/2014/main" id="{62E08F50-6CE9-15ED-5B7E-D5541BA1C6E3}"/>
              </a:ext>
            </a:extLst>
          </p:cNvPr>
          <p:cNvSpPr/>
          <p:nvPr/>
        </p:nvSpPr>
        <p:spPr>
          <a:xfrm rot="678150">
            <a:off x="3246754" y="3086246"/>
            <a:ext cx="2198530" cy="1983635"/>
          </a:xfrm>
          <a:custGeom>
            <a:avLst/>
            <a:gdLst>
              <a:gd name="connsiteX0" fmla="*/ 0 w 2198530"/>
              <a:gd name="connsiteY0" fmla="*/ 0 h 1983635"/>
              <a:gd name="connsiteX1" fmla="*/ 549633 w 2198530"/>
              <a:gd name="connsiteY1" fmla="*/ 0 h 1983635"/>
              <a:gd name="connsiteX2" fmla="*/ 1055294 w 2198530"/>
              <a:gd name="connsiteY2" fmla="*/ 0 h 1983635"/>
              <a:gd name="connsiteX3" fmla="*/ 1604927 w 2198530"/>
              <a:gd name="connsiteY3" fmla="*/ 0 h 1983635"/>
              <a:gd name="connsiteX4" fmla="*/ 2198530 w 2198530"/>
              <a:gd name="connsiteY4" fmla="*/ 0 h 1983635"/>
              <a:gd name="connsiteX5" fmla="*/ 2198530 w 2198530"/>
              <a:gd name="connsiteY5" fmla="*/ 530255 h 1983635"/>
              <a:gd name="connsiteX6" fmla="*/ 2198530 w 2198530"/>
              <a:gd name="connsiteY6" fmla="*/ 1028695 h 1983635"/>
              <a:gd name="connsiteX7" fmla="*/ 2198530 w 2198530"/>
              <a:gd name="connsiteY7" fmla="*/ 1590765 h 1983635"/>
              <a:gd name="connsiteX8" fmla="*/ 0 w 2198530"/>
              <a:gd name="connsiteY8" fmla="*/ 1852494 h 1983635"/>
              <a:gd name="connsiteX9" fmla="*/ 0 w 2198530"/>
              <a:gd name="connsiteY9" fmla="*/ 1426420 h 1983635"/>
              <a:gd name="connsiteX10" fmla="*/ 0 w 2198530"/>
              <a:gd name="connsiteY10" fmla="*/ 981822 h 1983635"/>
              <a:gd name="connsiteX11" fmla="*/ 0 w 2198530"/>
              <a:gd name="connsiteY11" fmla="*/ 574273 h 1983635"/>
              <a:gd name="connsiteX12" fmla="*/ 0 w 2198530"/>
              <a:gd name="connsiteY12" fmla="*/ 0 h 198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8530" h="1983635" fill="none" extrusionOk="0">
                <a:moveTo>
                  <a:pt x="0" y="0"/>
                </a:moveTo>
                <a:cubicBezTo>
                  <a:pt x="178831" y="-53807"/>
                  <a:pt x="317413" y="31233"/>
                  <a:pt x="549633" y="0"/>
                </a:cubicBezTo>
                <a:cubicBezTo>
                  <a:pt x="781853" y="-31233"/>
                  <a:pt x="891280" y="7532"/>
                  <a:pt x="1055294" y="0"/>
                </a:cubicBezTo>
                <a:cubicBezTo>
                  <a:pt x="1219308" y="-7532"/>
                  <a:pt x="1396638" y="25585"/>
                  <a:pt x="1604927" y="0"/>
                </a:cubicBezTo>
                <a:cubicBezTo>
                  <a:pt x="1813216" y="-25585"/>
                  <a:pt x="2013104" y="1923"/>
                  <a:pt x="2198530" y="0"/>
                </a:cubicBezTo>
                <a:cubicBezTo>
                  <a:pt x="2256795" y="110736"/>
                  <a:pt x="2156711" y="360447"/>
                  <a:pt x="2198530" y="530255"/>
                </a:cubicBezTo>
                <a:cubicBezTo>
                  <a:pt x="2240349" y="700064"/>
                  <a:pt x="2154743" y="784086"/>
                  <a:pt x="2198530" y="1028695"/>
                </a:cubicBezTo>
                <a:cubicBezTo>
                  <a:pt x="2242317" y="1273304"/>
                  <a:pt x="2172403" y="1378279"/>
                  <a:pt x="2198530" y="1590765"/>
                </a:cubicBezTo>
                <a:cubicBezTo>
                  <a:pt x="1034281" y="1693930"/>
                  <a:pt x="1071832" y="2198338"/>
                  <a:pt x="0" y="1852494"/>
                </a:cubicBezTo>
                <a:cubicBezTo>
                  <a:pt x="-5691" y="1695033"/>
                  <a:pt x="23020" y="1574385"/>
                  <a:pt x="0" y="1426420"/>
                </a:cubicBezTo>
                <a:cubicBezTo>
                  <a:pt x="-23020" y="1278455"/>
                  <a:pt x="18893" y="1180795"/>
                  <a:pt x="0" y="981822"/>
                </a:cubicBezTo>
                <a:cubicBezTo>
                  <a:pt x="-18893" y="782849"/>
                  <a:pt x="6162" y="773632"/>
                  <a:pt x="0" y="574273"/>
                </a:cubicBezTo>
                <a:cubicBezTo>
                  <a:pt x="-6162" y="374914"/>
                  <a:pt x="1982" y="278110"/>
                  <a:pt x="0" y="0"/>
                </a:cubicBezTo>
                <a:close/>
              </a:path>
              <a:path w="2198530" h="1983635" stroke="0" extrusionOk="0">
                <a:moveTo>
                  <a:pt x="0" y="0"/>
                </a:moveTo>
                <a:cubicBezTo>
                  <a:pt x="172196" y="-40930"/>
                  <a:pt x="359028" y="61145"/>
                  <a:pt x="527647" y="0"/>
                </a:cubicBezTo>
                <a:cubicBezTo>
                  <a:pt x="696266" y="-61145"/>
                  <a:pt x="781687" y="56245"/>
                  <a:pt x="1011324" y="0"/>
                </a:cubicBezTo>
                <a:cubicBezTo>
                  <a:pt x="1240961" y="-56245"/>
                  <a:pt x="1409595" y="26143"/>
                  <a:pt x="1604927" y="0"/>
                </a:cubicBezTo>
                <a:cubicBezTo>
                  <a:pt x="1800259" y="-26143"/>
                  <a:pt x="2066534" y="4959"/>
                  <a:pt x="2198530" y="0"/>
                </a:cubicBezTo>
                <a:cubicBezTo>
                  <a:pt x="2247037" y="134933"/>
                  <a:pt x="2168933" y="385600"/>
                  <a:pt x="2198530" y="514347"/>
                </a:cubicBezTo>
                <a:cubicBezTo>
                  <a:pt x="2228127" y="643094"/>
                  <a:pt x="2182265" y="822786"/>
                  <a:pt x="2198530" y="1012787"/>
                </a:cubicBezTo>
                <a:cubicBezTo>
                  <a:pt x="2214795" y="1202788"/>
                  <a:pt x="2180835" y="1350851"/>
                  <a:pt x="2198530" y="1590765"/>
                </a:cubicBezTo>
                <a:cubicBezTo>
                  <a:pt x="1185627" y="1606160"/>
                  <a:pt x="1054953" y="2270178"/>
                  <a:pt x="0" y="1852494"/>
                </a:cubicBezTo>
                <a:cubicBezTo>
                  <a:pt x="-26794" y="1670223"/>
                  <a:pt x="35844" y="1590427"/>
                  <a:pt x="0" y="1389371"/>
                </a:cubicBezTo>
                <a:cubicBezTo>
                  <a:pt x="-35844" y="1188315"/>
                  <a:pt x="19841" y="1145755"/>
                  <a:pt x="0" y="926247"/>
                </a:cubicBezTo>
                <a:cubicBezTo>
                  <a:pt x="-19841" y="706739"/>
                  <a:pt x="35556" y="667297"/>
                  <a:pt x="0" y="444599"/>
                </a:cubicBezTo>
                <a:cubicBezTo>
                  <a:pt x="-35556" y="221901"/>
                  <a:pt x="41434" y="95074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flowChartDocumen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l-NL" sz="2400" b="1" dirty="0">
                <a:solidFill>
                  <a:schemeClr val="accent4">
                    <a:lumMod val="75000"/>
                  </a:schemeClr>
                </a:solidFill>
                <a:effectLst/>
                <a:latin typeface="Ink Free" panose="030804020005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Boeken waarin brieven centraal staan:</a:t>
            </a:r>
          </a:p>
        </p:txBody>
      </p:sp>
      <p:pic>
        <p:nvPicPr>
          <p:cNvPr id="1042" name="Picture 18" descr="Brieven aan de duisternis">
            <a:extLst>
              <a:ext uri="{FF2B5EF4-FFF2-40B4-BE49-F238E27FC236}">
                <a16:creationId xmlns:a16="http://schemas.microsoft.com/office/drawing/2014/main" id="{41E9E9C1-34D8-F8AD-A9B3-154E56A24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2166">
            <a:off x="5826231" y="3065574"/>
            <a:ext cx="1729054" cy="26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Kromme verbindingslijn 22">
            <a:extLst>
              <a:ext uri="{FF2B5EF4-FFF2-40B4-BE49-F238E27FC236}">
                <a16:creationId xmlns:a16="http://schemas.microsoft.com/office/drawing/2014/main" id="{7EBFDBCA-9AED-0FB1-CD3E-6846EE7AA860}"/>
              </a:ext>
            </a:extLst>
          </p:cNvPr>
          <p:cNvCxnSpPr>
            <a:cxnSpLocks/>
          </p:cNvCxnSpPr>
          <p:nvPr/>
        </p:nvCxnSpPr>
        <p:spPr>
          <a:xfrm>
            <a:off x="4346019" y="4988033"/>
            <a:ext cx="1502992" cy="682517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troomdiagram: Alternatief proces 4">
            <a:extLst>
              <a:ext uri="{FF2B5EF4-FFF2-40B4-BE49-F238E27FC236}">
                <a16:creationId xmlns:a16="http://schemas.microsoft.com/office/drawing/2014/main" id="{37B355FA-CEB2-279B-8D3A-E8704654851D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Verkennen</a:t>
            </a:r>
          </a:p>
        </p:txBody>
      </p:sp>
    </p:spTree>
    <p:extLst>
      <p:ext uri="{BB962C8B-B14F-4D97-AF65-F5344CB8AC3E}">
        <p14:creationId xmlns:p14="http://schemas.microsoft.com/office/powerpoint/2010/main" val="165359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 animBg="1"/>
      <p:bldP spid="5" grpId="0" animBg="1"/>
      <p:bldP spid="6" grpId="0" animBg="1"/>
      <p:bldP spid="29" grpId="0" animBg="1"/>
      <p:bldP spid="31" grpId="0" animBg="1"/>
      <p:bldP spid="8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640D85-FD3F-E472-91A8-B6CF6D4CC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61FB7DE9-F562-4290-99B7-8C2189D6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4" name="Rectangle 1063">
            <a:extLst>
              <a:ext uri="{FF2B5EF4-FFF2-40B4-BE49-F238E27FC236}">
                <a16:creationId xmlns:a16="http://schemas.microsoft.com/office/drawing/2014/main" id="{B354F8A8-7D5A-4944-8B6C-36BBF5C0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D61E00-E73E-FCF3-302C-81CED4D65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3687878"/>
            <a:ext cx="8115299" cy="1265404"/>
          </a:xfrm>
        </p:spPr>
        <p:txBody>
          <a:bodyPr>
            <a:normAutofit/>
          </a:bodyPr>
          <a:lstStyle/>
          <a:p>
            <a:pPr marL="408940"/>
            <a:r>
              <a:rPr lang="nl-NL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Als Jip niet van plan is de brieven te versturen, waarom zou Jip de brieven dan schrijven?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4D370A-C6B5-BC97-7605-C0068A6F0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953282"/>
            <a:ext cx="6781800" cy="761118"/>
          </a:xfrm>
        </p:spPr>
        <p:txBody>
          <a:bodyPr>
            <a:normAutofit/>
          </a:bodyPr>
          <a:lstStyle/>
          <a:p>
            <a:r>
              <a:rPr lang="nl-NL"/>
              <a:t>De betekenis achter de antwoorden</a:t>
            </a:r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6C926390-86FB-9288-6106-E7A7F60C5F08}"/>
              </a:ext>
            </a:extLst>
          </p:cNvPr>
          <p:cNvSpPr/>
          <p:nvPr/>
        </p:nvSpPr>
        <p:spPr>
          <a:xfrm>
            <a:off x="10147876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Tekstanalyse</a:t>
            </a:r>
          </a:p>
        </p:txBody>
      </p:sp>
      <p:pic>
        <p:nvPicPr>
          <p:cNvPr id="5" name="Picture 4" descr="LessonUp · GitHub">
            <a:hlinkClick r:id="rId2"/>
            <a:extLst>
              <a:ext uri="{FF2B5EF4-FFF2-40B4-BE49-F238E27FC236}">
                <a16:creationId xmlns:a16="http://schemas.microsoft.com/office/drawing/2014/main" id="{2C153F28-CE8F-999A-77E8-31BCFC18F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270" y="4618163"/>
            <a:ext cx="1342571" cy="13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Afbeelding met schets, tekening, schelp, ongewerveld dier&#10;&#10;Door AI gegenereerde inhoud is mogelijk onjuist.">
            <a:extLst>
              <a:ext uri="{FF2B5EF4-FFF2-40B4-BE49-F238E27FC236}">
                <a16:creationId xmlns:a16="http://schemas.microsoft.com/office/drawing/2014/main" id="{70A7958F-BC91-57EF-F801-5BD9F5ED5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39945" y="477705"/>
            <a:ext cx="2788310" cy="363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89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CD538B8-489B-407A-A760-436DB4C56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587CF4-5C5B-F043-0225-88F35EBD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371600"/>
            <a:ext cx="2705100" cy="3328737"/>
          </a:xfrm>
        </p:spPr>
        <p:txBody>
          <a:bodyPr anchor="ctr">
            <a:normAutofit/>
          </a:bodyPr>
          <a:lstStyle/>
          <a:p>
            <a:pPr algn="ctr"/>
            <a:r>
              <a:rPr lang="nl-NL" sz="2200" dirty="0">
                <a:solidFill>
                  <a:schemeClr val="bg2"/>
                </a:solidFill>
              </a:rPr>
              <a:t>Waarom brieven schrijven en niet versturen…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E808DC09-E0E3-3CB6-568A-79847C2CFA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519887"/>
              </p:ext>
            </p:extLst>
          </p:nvPr>
        </p:nvGraphicFramePr>
        <p:xfrm>
          <a:off x="5410200" y="685800"/>
          <a:ext cx="6096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Wolkvormige toelichting 3">
            <a:extLst>
              <a:ext uri="{FF2B5EF4-FFF2-40B4-BE49-F238E27FC236}">
                <a16:creationId xmlns:a16="http://schemas.microsoft.com/office/drawing/2014/main" id="{8BEF6937-BF82-4F74-F5AF-6CC3944A44F7}"/>
              </a:ext>
            </a:extLst>
          </p:cNvPr>
          <p:cNvSpPr/>
          <p:nvPr/>
        </p:nvSpPr>
        <p:spPr>
          <a:xfrm>
            <a:off x="1599429" y="4308231"/>
            <a:ext cx="4009292" cy="2356338"/>
          </a:xfrm>
          <a:prstGeom prst="cloudCallout">
            <a:avLst>
              <a:gd name="adj1" fmla="val -63923"/>
              <a:gd name="adj2" fmla="val 55064"/>
            </a:avLst>
          </a:prstGeom>
          <a:gradFill flip="none" rotWithShape="1">
            <a:gsLst>
              <a:gs pos="0">
                <a:srgbClr val="7030A0"/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2"/>
                </a:solidFill>
                <a:latin typeface="Ink Free" panose="03080402000500000000" pitchFamily="66" charset="0"/>
              </a:rPr>
              <a:t>“De brieven in dit boek zijn een soort van ‘veilige ruimte’.”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EA05B576-C945-BE0C-E682-A5C24BF45F77}"/>
              </a:ext>
            </a:extLst>
          </p:cNvPr>
          <p:cNvSpPr/>
          <p:nvPr/>
        </p:nvSpPr>
        <p:spPr>
          <a:xfrm>
            <a:off x="10147876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Tekstanalyse</a:t>
            </a:r>
          </a:p>
        </p:txBody>
      </p:sp>
      <p:pic>
        <p:nvPicPr>
          <p:cNvPr id="7" name="Afbeelding 6" descr="Afbeelding met insect, ongewerveld dier, kever, ongedierte&#10;&#10;Door AI gegenereerde inhoud is mogelijk onjuist.">
            <a:extLst>
              <a:ext uri="{FF2B5EF4-FFF2-40B4-BE49-F238E27FC236}">
                <a16:creationId xmlns:a16="http://schemas.microsoft.com/office/drawing/2014/main" id="{D2224214-D936-C9CF-0CB7-D2022548E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634" y="5036492"/>
            <a:ext cx="2689266" cy="182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00E3E0-07DA-4A53-8D2F-59983E144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6250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C84973-81F3-A040-0B15-0CEEB335B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01040"/>
            <a:ext cx="3390900" cy="5486400"/>
          </a:xfrm>
        </p:spPr>
        <p:txBody>
          <a:bodyPr anchor="ctr">
            <a:normAutofit/>
          </a:bodyPr>
          <a:lstStyle/>
          <a:p>
            <a:pPr algn="ctr"/>
            <a:r>
              <a:rPr lang="nl-NL" sz="2200" dirty="0"/>
              <a:t>De schrijfopdracht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E5B03ABE-BB44-5F1F-3C49-7A58C572D4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9588085"/>
              </p:ext>
            </p:extLst>
          </p:nvPr>
        </p:nvGraphicFramePr>
        <p:xfrm>
          <a:off x="5410200" y="701675"/>
          <a:ext cx="6096000" cy="547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7456B7BD-324B-57A9-468D-B7587CA66B80}"/>
              </a:ext>
            </a:extLst>
          </p:cNvPr>
          <p:cNvSpPr/>
          <p:nvPr/>
        </p:nvSpPr>
        <p:spPr>
          <a:xfrm>
            <a:off x="10147876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Schrijfopdracht</a:t>
            </a:r>
          </a:p>
        </p:txBody>
      </p:sp>
      <p:pic>
        <p:nvPicPr>
          <p:cNvPr id="6" name="Afbeelding 5" descr="Afbeelding met schets, tekening, kunst, zwart-wit&#10;&#10;Door AI gegenereerde inhoud is mogelijk onjuist.">
            <a:extLst>
              <a:ext uri="{FF2B5EF4-FFF2-40B4-BE49-F238E27FC236}">
                <a16:creationId xmlns:a16="http://schemas.microsoft.com/office/drawing/2014/main" id="{3270BE4F-03FC-23FD-54D2-DFF1881846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606" y="3925455"/>
            <a:ext cx="1977287" cy="280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1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34C27EA-18ED-4CFA-8823-6BCBAC02D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94DEED-5E0F-4E41-A445-58C14864C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699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3D99F6-E8DD-A11A-060F-DAE53498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371600"/>
            <a:ext cx="2867891" cy="4114800"/>
          </a:xfrm>
        </p:spPr>
        <p:txBody>
          <a:bodyPr anchor="ctr">
            <a:normAutofit/>
          </a:bodyPr>
          <a:lstStyle/>
          <a:p>
            <a:pPr algn="ctr"/>
            <a:r>
              <a:rPr lang="nl-NL" dirty="0">
                <a:solidFill>
                  <a:schemeClr val="bg2"/>
                </a:solidFill>
              </a:rPr>
              <a:t>Evaluatie van de fictie-</a:t>
            </a:r>
            <a:br>
              <a:rPr lang="nl-NL" dirty="0">
                <a:solidFill>
                  <a:schemeClr val="bg2"/>
                </a:solidFill>
              </a:rPr>
            </a:br>
            <a:r>
              <a:rPr lang="nl-NL" dirty="0">
                <a:solidFill>
                  <a:schemeClr val="bg2"/>
                </a:solidFill>
              </a:rPr>
              <a:t>lessen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EFA6-7D4F-4746-AE64-D4D52FE76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0"/>
            <a:ext cx="6781800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43A07E-1C1E-A79C-DE3C-5F28AC30E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554" y="475807"/>
            <a:ext cx="5410200" cy="344448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600" i="1" dirty="0"/>
              <a:t>Geef op </a:t>
            </a:r>
            <a:r>
              <a:rPr lang="nl-NL" sz="3600" i="1" dirty="0" err="1"/>
              <a:t>Padlet</a:t>
            </a:r>
            <a:r>
              <a:rPr lang="nl-NL" sz="3600" i="1" dirty="0"/>
              <a:t> via de onderstaande link feedback over hoe je de fictielessen ‘Oever’ vond.</a:t>
            </a:r>
          </a:p>
        </p:txBody>
      </p:sp>
      <p:pic>
        <p:nvPicPr>
          <p:cNvPr id="5122" name="Picture 2" descr="Padlet - Visuele samenwerking voor creatief werk en onderwijs">
            <a:hlinkClick r:id="rId2"/>
            <a:extLst>
              <a:ext uri="{FF2B5EF4-FFF2-40B4-BE49-F238E27FC236}">
                <a16:creationId xmlns:a16="http://schemas.microsoft.com/office/drawing/2014/main" id="{306F9EF8-4FFB-6B94-FD6E-15F4EA010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904" y="352469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353481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A043FA-4910-4F0A-AB73-51224348BDED}"/>
</file>

<file path=customXml/itemProps2.xml><?xml version="1.0" encoding="utf-8"?>
<ds:datastoreItem xmlns:ds="http://schemas.openxmlformats.org/officeDocument/2006/customXml" ds:itemID="{520AF45D-6725-40B0-87A7-20804FD60A5A}"/>
</file>

<file path=customXml/itemProps3.xml><?xml version="1.0" encoding="utf-8"?>
<ds:datastoreItem xmlns:ds="http://schemas.openxmlformats.org/officeDocument/2006/customXml" ds:itemID="{9527EB9B-466F-4765-98A7-A05B6FD641CC}"/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341</Words>
  <Application>Microsoft Macintosh PowerPoint</Application>
  <PresentationFormat>Breedbeeld</PresentationFormat>
  <Paragraphs>45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Aptos</vt:lpstr>
      <vt:lpstr>Arial</vt:lpstr>
      <vt:lpstr>Gill Sans MT</vt:lpstr>
      <vt:lpstr>Goudy Old Style</vt:lpstr>
      <vt:lpstr>Ink Free</vt:lpstr>
      <vt:lpstr>Times New Roman</vt:lpstr>
      <vt:lpstr>ClassicFrameVTI</vt:lpstr>
      <vt:lpstr>Fictie lessen</vt:lpstr>
      <vt:lpstr>Les 6</vt:lpstr>
      <vt:lpstr>Waarom zou iemand een brief schrijven in plaats van een appje sturen?</vt:lpstr>
      <vt:lpstr>Wat is een briefroman?</vt:lpstr>
      <vt:lpstr>Wat is een briefroman?</vt:lpstr>
      <vt:lpstr>Als Jip niet van plan is de brieven te versturen, waarom zou Jip de brieven dan schrijven?</vt:lpstr>
      <vt:lpstr>Waarom brieven schrijven en niet versturen…</vt:lpstr>
      <vt:lpstr>De schrijfopdracht</vt:lpstr>
      <vt:lpstr>Evaluatie van de fictie- lessen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lastModifiedBy>Isabel Cuijpers (student)</cp:lastModifiedBy>
  <cp:revision>22</cp:revision>
  <dcterms:created xsi:type="dcterms:W3CDTF">2025-11-20T14:19:15Z</dcterms:created>
  <dcterms:modified xsi:type="dcterms:W3CDTF">2026-01-01T18:33:46Z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</Properties>
</file>