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1"/>
  </p:sldMasterIdLst>
  <p:notesMasterIdLst>
    <p:notesMasterId r:id="rId20"/>
  </p:notesMasterIdLst>
  <p:sldIdLst>
    <p:sldId id="259" r:id="rId2"/>
    <p:sldId id="268" r:id="rId3"/>
    <p:sldId id="276" r:id="rId4"/>
    <p:sldId id="288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86" r:id="rId14"/>
    <p:sldId id="284" r:id="rId15"/>
    <p:sldId id="287" r:id="rId16"/>
    <p:sldId id="289" r:id="rId17"/>
    <p:sldId id="290" r:id="rId18"/>
    <p:sldId id="291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3"/>
    <p:restoredTop sz="94830"/>
  </p:normalViewPr>
  <p:slideViewPr>
    <p:cSldViewPr snapToGrid="0">
      <p:cViewPr varScale="1">
        <p:scale>
          <a:sx n="106" d="100"/>
          <a:sy n="106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05B24-E211-4AA4-A278-EF4EEB89D18C}" type="datetimeFigureOut">
              <a:rPr lang="nl-NL" smtClean="0"/>
              <a:t>01-01-2026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A551-3BB8-4BA1-B25C-BD380FCBB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42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5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62" r:id="rId6"/>
    <p:sldLayoutId id="2147483857" r:id="rId7"/>
    <p:sldLayoutId id="2147483858" r:id="rId8"/>
    <p:sldLayoutId id="2147483859" r:id="rId9"/>
    <p:sldLayoutId id="2147483861" r:id="rId10"/>
    <p:sldLayoutId id="21474838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4AFDF-B9B2-0FAE-4A57-689E589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A786381-DB23-F768-913D-7F5B1B574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C67142F-87B4-482C-AEB3-A1141AB0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84F0FF78-8EDF-54DD-2A84-3DDC4EC7E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102748-2888-24D4-01A8-8BF9D7A9F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89"/>
            <a:ext cx="2705101" cy="2508139"/>
          </a:xfrm>
        </p:spPr>
        <p:txBody>
          <a:bodyPr>
            <a:normAutofit/>
          </a:bodyPr>
          <a:lstStyle/>
          <a:p>
            <a:r>
              <a:rPr lang="nl-NL" sz="3200" dirty="0"/>
              <a:t>Fictie</a:t>
            </a:r>
            <a:br>
              <a:rPr lang="nl-NL" sz="3200" dirty="0"/>
            </a:br>
            <a:r>
              <a:rPr lang="nl-NL" sz="3200" dirty="0"/>
              <a:t>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362C6-ECE0-F77D-69FA-1FD01683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1"/>
          </a:xfrm>
        </p:spPr>
        <p:txBody>
          <a:bodyPr>
            <a:normAutofit/>
          </a:bodyPr>
          <a:lstStyle/>
          <a:p>
            <a:r>
              <a:rPr lang="nl-NL" sz="3600" dirty="0"/>
              <a:t>Oever</a:t>
            </a:r>
          </a:p>
          <a:p>
            <a:r>
              <a:rPr lang="nl-NL" sz="2000" dirty="0"/>
              <a:t>Ludwig </a:t>
            </a:r>
            <a:r>
              <a:rPr lang="nl-NL" sz="2000" dirty="0" err="1"/>
              <a:t>Volbeda</a:t>
            </a:r>
            <a:endParaRPr lang="nl-NL" sz="2000" dirty="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9A2B5AE-2AC2-2143-9F90-86C0CC9E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8DCE8-9CC4-AABF-B843-0CE782D3E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EC8D6576-B34C-4770-ACDE-49338C20C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E5590791-5A62-86CF-46FA-02B688A3D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20" y="8916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AEDBD381-0EF6-7AF2-82DF-E10BE0044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E99E7E-8664-6690-F038-1EDCE6C58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Les 5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78DC78F-B188-567B-1485-8DA42E743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 dirty="0">
                <a:solidFill>
                  <a:schemeClr val="bg1"/>
                </a:solidFill>
              </a:rPr>
              <a:t>‘Wat of wie bleef achter?’</a:t>
            </a:r>
          </a:p>
        </p:txBody>
      </p:sp>
    </p:spTree>
    <p:extLst>
      <p:ext uri="{BB962C8B-B14F-4D97-AF65-F5344CB8AC3E}">
        <p14:creationId xmlns:p14="http://schemas.microsoft.com/office/powerpoint/2010/main" val="2252831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5915EB-9EF9-BF9C-CA58-AAF716583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C1246736-2F4A-C68D-4105-1214B3CEE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insect, ongewerveld dier, ongedierte, geleedpotige&#10;&#10;Door AI gegenereerde inhoud is mogelijk onjuist.">
            <a:extLst>
              <a:ext uri="{FF2B5EF4-FFF2-40B4-BE49-F238E27FC236}">
                <a16:creationId xmlns:a16="http://schemas.microsoft.com/office/drawing/2014/main" id="{79057380-C21B-2F87-13BB-CB98F7B33A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8" r="2436"/>
          <a:stretch>
            <a:fillRect/>
          </a:stretch>
        </p:blipFill>
        <p:spPr>
          <a:xfrm>
            <a:off x="20" y="10"/>
            <a:ext cx="4762480" cy="6857989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DE2D0C9D-3ED2-32D2-F80C-4B97A1D1F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882D60FF-B5CA-7D20-04F8-858F0A2C7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04FB16-3E3D-C6CD-7A64-A6D51B873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227390"/>
            <a:ext cx="4762500" cy="2360429"/>
          </a:xfrm>
        </p:spPr>
        <p:txBody>
          <a:bodyPr>
            <a:normAutofit/>
          </a:bodyPr>
          <a:lstStyle/>
          <a:p>
            <a:r>
              <a:rPr lang="nl-NL" dirty="0"/>
              <a:t>Lezen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A30B46C-B3A3-AB4D-70D3-7F4C854F5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623114"/>
            <a:ext cx="4762500" cy="1371601"/>
          </a:xfrm>
        </p:spPr>
        <p:txBody>
          <a:bodyPr>
            <a:normAutofit/>
          </a:bodyPr>
          <a:lstStyle/>
          <a:p>
            <a:r>
              <a:rPr lang="nl-NL" dirty="0"/>
              <a:t>Pagina 143 - 204</a:t>
            </a:r>
          </a:p>
        </p:txBody>
      </p:sp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08E5C65B-7BA8-7C86-1C44-308A0521CEF5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Lezen</a:t>
            </a:r>
          </a:p>
        </p:txBody>
      </p:sp>
      <p:pic>
        <p:nvPicPr>
          <p:cNvPr id="8" name="Graphic 7" descr="Storytelling silhouet">
            <a:extLst>
              <a:ext uri="{FF2B5EF4-FFF2-40B4-BE49-F238E27FC236}">
                <a16:creationId xmlns:a16="http://schemas.microsoft.com/office/drawing/2014/main" id="{A6809868-E12F-1B8C-AF6B-BB5606A25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6702" y="1266509"/>
            <a:ext cx="2141095" cy="21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6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8DB199-815E-BDD6-6E80-57E31191B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61FB7DE9-F562-4290-99B7-8C2189D6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8337CC61-9E93-4D80-9F1C-12CE9A0C0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4" name="Rectangle 1063">
            <a:extLst>
              <a:ext uri="{FF2B5EF4-FFF2-40B4-BE49-F238E27FC236}">
                <a16:creationId xmlns:a16="http://schemas.microsoft.com/office/drawing/2014/main" id="{B354F8A8-7D5A-4944-8B6C-36BBF5C0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22A0FA-8A99-1066-91A6-FC06A91F3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3687878"/>
            <a:ext cx="8115299" cy="1265404"/>
          </a:xfrm>
        </p:spPr>
        <p:txBody>
          <a:bodyPr>
            <a:normAutofit/>
          </a:bodyPr>
          <a:lstStyle/>
          <a:p>
            <a:r>
              <a:rPr lang="nl-NL"/>
              <a:t>Startopdracht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EDF1A64-2175-DCDF-A606-619C11758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953282"/>
            <a:ext cx="6781800" cy="7611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dirty="0"/>
              <a:t>Ben je het eens </a:t>
            </a:r>
            <a:r>
              <a:rPr lang="nl-NL" dirty="0">
                <a:solidFill>
                  <a:schemeClr val="accent1"/>
                </a:solidFill>
              </a:rPr>
              <a:t>(links) </a:t>
            </a:r>
            <a:r>
              <a:rPr lang="nl-NL" dirty="0"/>
              <a:t>of juist oneens </a:t>
            </a:r>
            <a:r>
              <a:rPr lang="nl-NL" dirty="0">
                <a:solidFill>
                  <a:schemeClr val="accent1"/>
                </a:solidFill>
              </a:rPr>
              <a:t>(rechts) </a:t>
            </a:r>
            <a:r>
              <a:rPr lang="nl-NL" dirty="0"/>
              <a:t>met de stelling, ga aan die </a:t>
            </a:r>
            <a:r>
              <a:rPr lang="nl-NL" dirty="0">
                <a:solidFill>
                  <a:schemeClr val="accent1"/>
                </a:solidFill>
              </a:rPr>
              <a:t>kant</a:t>
            </a:r>
            <a:r>
              <a:rPr lang="nl-NL" dirty="0"/>
              <a:t> van het lokaal staan?</a:t>
            </a:r>
          </a:p>
        </p:txBody>
      </p:sp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E9E1B467-48B0-5817-8793-9E98363FD728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  <p:pic>
        <p:nvPicPr>
          <p:cNvPr id="6" name="Afbeelding 5" descr="Afbeelding met schets, tekening, schelp, ongewerveld dier&#10;&#10;Door AI gegenereerde inhoud is mogelijk onjuist.">
            <a:extLst>
              <a:ext uri="{FF2B5EF4-FFF2-40B4-BE49-F238E27FC236}">
                <a16:creationId xmlns:a16="http://schemas.microsoft.com/office/drawing/2014/main" id="{DF281A8D-BFE7-F0F5-9AF6-1F0B8075D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06975" y="908716"/>
            <a:ext cx="2816147" cy="366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0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E652C9-43B0-FBC4-6944-CD624C68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30103171-0BA0-4AF0-AF05-04AFA1A4A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0C7E2AD5-2B2F-AA30-DA31-C6F9904CC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-8271" y="11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E128B901-D4EA-4C4D-A150-23D2A6DEC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A760B08A-B322-4C79-AB6D-7E4246352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58A18E-7D6E-2D22-DFD7-C81E32A7C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697F425-57A9-AF9D-349B-46D02BE02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1782" y="2410165"/>
            <a:ext cx="5690936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effectLst/>
              </a:rPr>
              <a:t>Jip zou eerlijker moeten zijn over zijn/haar gevoelens, in plaats van alles in brieven te schrijven die hij/zij nooit verstuurt.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A1DAC92-2A15-1FD9-AF3F-D08DDD6C2329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Kader 3">
            <a:extLst>
              <a:ext uri="{FF2B5EF4-FFF2-40B4-BE49-F238E27FC236}">
                <a16:creationId xmlns:a16="http://schemas.microsoft.com/office/drawing/2014/main" id="{FFAC25EF-C178-6AC5-9C95-8D41FE2446D7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6AD8E2B-9983-BC65-0BBC-8347CDEC1883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Kader 5">
            <a:extLst>
              <a:ext uri="{FF2B5EF4-FFF2-40B4-BE49-F238E27FC236}">
                <a16:creationId xmlns:a16="http://schemas.microsoft.com/office/drawing/2014/main" id="{87964039-3C24-4A51-A1B8-014B4345CD44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21842D5C-3C02-8254-A1B1-D36905864F92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1B3B7CF7-77A9-A556-2DA4-7AC13D603D24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4687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3A652-EF21-9371-428E-8BD93529F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3F650B3F-A383-110B-D95A-3BDBDF90F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0DF977C9-7807-79F7-5007-45656AB09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B0025220-0213-5AFD-EDA7-91D61259C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D4CEC870-AD87-8902-D01E-21C04A5CA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1D052E-A154-C601-3A64-C506D10FB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1C02C44-A77F-7232-2143-BABD487D2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Oever had Jip duidelijker moeten uitleggen waarom hij afstand hield.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033757D-A6DB-898D-2F86-C564B4FFDFFE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715FFAE-3713-7BD3-3EF2-F112F8B10E09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C1EB92A5-EC3A-DCE3-2C5A-45341B552E83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8E9574B7-0007-9861-F8ED-20CDAC0B1989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5C7ACA19-4961-2E0D-C7CD-CC5A02D1331B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D058B958-BA52-18C6-B013-427930013EAE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249960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09C4F9-67AF-3A21-0642-2363261E0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61205C3B-92B8-B9CE-D925-86A595BA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E4712BB3-0D5A-0DC1-D5B9-08B850ABF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EB934CDC-CEEC-64B0-DB38-FD8BF012A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AD36C11C-E687-CF75-CCA6-8330B8BA8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05819F-25AB-219F-4D01-B2463E9EF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3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20DCC0B-B813-A6FA-6622-48BBEAF8C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9363" y="2309379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De klasgenoten van Jip zijn verantwoordelijk voor de onveilige sfeer die ervoor zorgt dat Jip niet zichzelf durft te zijn.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BAF5FAA-02F5-0CDC-0298-D83372D264CE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E3B049A-852D-1903-E736-E3FC278192CE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F0B5BE66-9093-3D07-4A3D-3029F4611BE8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6D19F39C-ED33-BF9D-EE80-6CC63B67938C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6AA763CE-3004-1D22-E705-FF2071015581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EFE821C6-CE32-BFF1-8B44-63C6C68A8F00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55461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C5377B-3E58-51E5-57E0-A74ED2ADC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00CF3961-0A0C-32EE-FF18-1E6235C1B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44E2B70A-C436-982C-2FCC-CA7DDED39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9856BBA8-6ADF-996F-A95A-12F790602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8D244DD4-E1D8-E2CF-858E-607F11619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9139FE-4152-0ABD-0840-289F8496B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4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F9C93F1-F6B8-EF94-D2D5-64D6DA138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Het is dapperder om jezelf te zijn dan om te proberen bij een groep te horen.</a:t>
            </a:r>
          </a:p>
        </p:txBody>
      </p:sp>
      <p:pic>
        <p:nvPicPr>
          <p:cNvPr id="4" name="Picture 2" descr="Tzum | Recensie: Ludwig Volbeda - Oever - Tzum">
            <a:extLst>
              <a:ext uri="{FF2B5EF4-FFF2-40B4-BE49-F238E27FC236}">
                <a16:creationId xmlns:a16="http://schemas.microsoft.com/office/drawing/2014/main" id="{AB7EBA59-9F71-4C08-EEB1-8D630F0FC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0" y="11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E0C83417-DC97-F09E-5EC7-133B24BC0F95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E6B1F90-66DD-896E-2104-4048A9DB0EC9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88969EBB-A083-24DC-782F-75F19F0E55FC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Kader 8">
            <a:extLst>
              <a:ext uri="{FF2B5EF4-FFF2-40B4-BE49-F238E27FC236}">
                <a16:creationId xmlns:a16="http://schemas.microsoft.com/office/drawing/2014/main" id="{4CF7138F-64EE-56BA-CE1B-407CAA0805CE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10" name="Pijl links en rechts 9">
            <a:extLst>
              <a:ext uri="{FF2B5EF4-FFF2-40B4-BE49-F238E27FC236}">
                <a16:creationId xmlns:a16="http://schemas.microsoft.com/office/drawing/2014/main" id="{A59C7F38-1A18-490B-63FD-2581136E4D2E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1" name="Stroomdiagram: Alternatief proces 4">
            <a:extLst>
              <a:ext uri="{FF2B5EF4-FFF2-40B4-BE49-F238E27FC236}">
                <a16:creationId xmlns:a16="http://schemas.microsoft.com/office/drawing/2014/main" id="{E02D0A27-8955-7BD2-6F92-2928D234AB51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96179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9CA98-67C0-2CF2-3633-AD264EB38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F41EB20A-E318-27B2-7D9C-862CA3B8D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51117BF1-5CCE-DB31-3BEF-8BE3F3825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D2A55CBC-5F19-E949-5DB3-82ED08F0E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FCBB7ADD-437C-51B9-641D-D511A474C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97390C-E957-DFF6-A19F-8180EE2C7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5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2027592-385C-CD75-DF5E-8B6DC8D9C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Een zelfportret maken is eigenlijk moeilijker dan een portret van iemand anders.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70992AC-9D91-6552-3B56-3DC693C96EA6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8D5D5DA-F26E-C5F8-9148-51768417DEB6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73EC3BFF-171C-4DF7-0B54-939F0692B647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4C43E201-7AF0-2C2C-8231-6E0E730848FC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6D7A29AD-1D6E-6EE7-583E-7E5FCD023AF1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3CEACCF3-7BA9-0C9B-081B-37F12D95655D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17493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5B10C-9CFF-3748-0ECC-AFA260CD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2C9D601A-A3F5-41C9-8374-AEEE91934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7A5D5863-9CAF-CC51-086C-4CD3799B6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B3CC94D1-AC96-8EBC-2B7A-7C5A480CC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AD66E882-9800-9F6A-FFD3-D12C3B6B6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B77F67-E456-20DE-E69C-1503C9925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6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66648DA-C600-2757-3A49-0E5C47136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De volwassenen in het boek letten te weinig op hoe Jip zich écht voelt.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4F2BDC5-3565-F6DB-0997-9CEE53922A83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BF47013-8EA2-76EC-3191-31A78B25E22E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6332D2D0-532A-3800-0E78-05F8A67D968D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58431103-0AFC-86C7-E825-629DB82A510C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BFB61C0A-FC76-DF57-CA8C-0AB26F5EFD87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5EE65DF9-5E64-6DA4-9D8B-EBA9E9A5FC7E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29311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09D82B-3196-5E15-A6EA-263435717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BBF9661D-164C-0D76-C569-476DD26E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FC0121E8-F871-3149-1320-FC8189BE2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34B72671-8F36-8430-9F3E-18E59EC5B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00B49CB5-7AF7-EC32-9852-3C5CFF2E1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B88812-4686-AADB-D459-FE29227CD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7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7E6607-9835-148E-EF59-BAAF11329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Je kunt iemand missen, zelfs als diegene je slecht behandelt of je teleurstelt.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19377A0-8A84-5249-4541-70C30FF646BB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0F87CDE-615A-2657-BE7D-0F2FAAB806B8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42DE2478-3E92-BF40-29CD-F3C6FB5D7CBA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C7440084-50E1-E11C-0B29-712ED09894D3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10" name="Pijl links en rechts 9">
            <a:extLst>
              <a:ext uri="{FF2B5EF4-FFF2-40B4-BE49-F238E27FC236}">
                <a16:creationId xmlns:a16="http://schemas.microsoft.com/office/drawing/2014/main" id="{7C9151C6-0D40-2C9F-DB03-82F12C5537E7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1" name="Stroomdiagram: Alternatief proces 4">
            <a:extLst>
              <a:ext uri="{FF2B5EF4-FFF2-40B4-BE49-F238E27FC236}">
                <a16:creationId xmlns:a16="http://schemas.microsoft.com/office/drawing/2014/main" id="{1B18A2B6-71AA-526F-EFEB-4BF939620C53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329421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51571B-B5F3-4D72-B4F3-D9C30D3A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97129889-6D68-D428-0A2C-AA71B03DC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F9F18E68-275D-E71C-3957-81A37E14F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384202EA-A934-882F-DB29-6C3064391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6D7BDE94-935F-09DA-C013-152BA86A6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7A43A6-B06A-5CBD-02FA-EC9FAC0B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8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3AEB584-7968-80F8-A83E-4A9055CA9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Je moet nooit voor iemand verbergen wie je bent, zelfs niet als anderen je daardoor raar vinden.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AC956EF-0D1A-D65B-8A88-58EDAC1A75B7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52CB438-65D8-8513-F113-8112E00DF781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72AB5FF0-FC42-2FF8-8917-6A271415E90A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593F1D82-4410-2338-6814-406BCA469020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F4A50370-94BD-B364-FF2F-17007A2292B5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1EBC5ECA-F316-A2C7-363B-2CBCCBC4A39E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263281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22DC4-C4C9-020E-C8E4-EC2D516C0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B22B312B-F624-B5A5-CA13-339EB7C11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48494D69-4D73-B807-C247-C1B5A5661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7960633A-81AF-DBCE-115C-AE38FC726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06E95E1A-785F-92FA-58C2-CE8BC0A1D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5D2AC-6EFC-48F5-2E21-BA95C65C9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9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15979E0-0278-3360-DF89-709B21706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Vriendschappen veranderen vanzelf door de jaren heen, en dat is niet altijd erg.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255518D-3892-F163-C0CF-374A7BEAD88C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B09F1C4-ACDF-BF16-05FB-DE2C73E858FE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B3C97050-C4BB-F1B1-007D-41011AD7ACD0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45ACDEDC-5EBA-F5B4-83A9-07017293BCA5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Pijl links en rechts 8">
            <a:extLst>
              <a:ext uri="{FF2B5EF4-FFF2-40B4-BE49-F238E27FC236}">
                <a16:creationId xmlns:a16="http://schemas.microsoft.com/office/drawing/2014/main" id="{BFF39A3D-D061-D178-3719-10A7A2147147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10" name="Stroomdiagram: Alternatief proces 4">
            <a:extLst>
              <a:ext uri="{FF2B5EF4-FFF2-40B4-BE49-F238E27FC236}">
                <a16:creationId xmlns:a16="http://schemas.microsoft.com/office/drawing/2014/main" id="{A82FDC97-CAD4-2394-3D52-E83F7C885088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52748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E81340-7D83-F66F-B073-C82398BC7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AD2DE122-6AFC-A04E-0D75-F885F4495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A99B16F1-EA75-3A1D-C06E-A0944E07A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585C0E3E-321B-5A44-505F-BAE858F21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B9AD1E2B-CF55-7339-751D-13A006F3E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98861C-EFB6-0A64-756C-110F82DB6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11472"/>
            <a:ext cx="4762500" cy="988828"/>
          </a:xfrm>
        </p:spPr>
        <p:txBody>
          <a:bodyPr>
            <a:normAutofit/>
          </a:bodyPr>
          <a:lstStyle/>
          <a:p>
            <a:r>
              <a:rPr lang="nl-NL" dirty="0"/>
              <a:t>Stelling 10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6384E0C-CC63-7897-05EE-FA6938FA6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789696"/>
            <a:ext cx="4762500" cy="2696706"/>
          </a:xfrm>
        </p:spPr>
        <p:txBody>
          <a:bodyPr>
            <a:noAutofit/>
          </a:bodyPr>
          <a:lstStyle/>
          <a:p>
            <a:r>
              <a:rPr lang="nl-NL" sz="3600" b="0" u="none" strike="noStrike" dirty="0">
                <a:solidFill>
                  <a:srgbClr val="000000"/>
                </a:solidFill>
                <a:effectLst/>
              </a:rPr>
              <a:t>Iedereen zou een ‘veldje’ moeten hebben: een veilige plek waar je jezelf kunt zijn.</a:t>
            </a:r>
          </a:p>
        </p:txBody>
      </p:sp>
      <p:sp>
        <p:nvSpPr>
          <p:cNvPr id="4" name="Pijl links en rechts 3">
            <a:extLst>
              <a:ext uri="{FF2B5EF4-FFF2-40B4-BE49-F238E27FC236}">
                <a16:creationId xmlns:a16="http://schemas.microsoft.com/office/drawing/2014/main" id="{A0B66377-EE6E-FC14-3BCB-0065F37B47D5}"/>
              </a:ext>
            </a:extLst>
          </p:cNvPr>
          <p:cNvSpPr/>
          <p:nvPr/>
        </p:nvSpPr>
        <p:spPr>
          <a:xfrm>
            <a:off x="3777916" y="5438274"/>
            <a:ext cx="4018547" cy="1413995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Maak een keuze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E3BD1B5-29F4-A416-033C-0EB04003BBCA}"/>
              </a:ext>
            </a:extLst>
          </p:cNvPr>
          <p:cNvSpPr/>
          <p:nvPr/>
        </p:nvSpPr>
        <p:spPr>
          <a:xfrm>
            <a:off x="111175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37FF062-1848-5998-C3FA-9D36B2E3CB39}"/>
              </a:ext>
            </a:extLst>
          </p:cNvPr>
          <p:cNvSpPr/>
          <p:nvPr/>
        </p:nvSpPr>
        <p:spPr>
          <a:xfrm>
            <a:off x="10101449" y="4789702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Kader 6">
            <a:extLst>
              <a:ext uri="{FF2B5EF4-FFF2-40B4-BE49-F238E27FC236}">
                <a16:creationId xmlns:a16="http://schemas.microsoft.com/office/drawing/2014/main" id="{80697074-8D9B-3EC3-84DC-E93AECE5E816}"/>
              </a:ext>
            </a:extLst>
          </p:cNvPr>
          <p:cNvSpPr/>
          <p:nvPr/>
        </p:nvSpPr>
        <p:spPr>
          <a:xfrm>
            <a:off x="34999" y="4664240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Eens</a:t>
            </a:r>
            <a:endParaRPr lang="nl-NL" sz="3600" b="1" dirty="0">
              <a:latin typeface="+mj-lt"/>
            </a:endParaRPr>
          </a:p>
        </p:txBody>
      </p:sp>
      <p:sp>
        <p:nvSpPr>
          <p:cNvPr id="8" name="Kader 7">
            <a:extLst>
              <a:ext uri="{FF2B5EF4-FFF2-40B4-BE49-F238E27FC236}">
                <a16:creationId xmlns:a16="http://schemas.microsoft.com/office/drawing/2014/main" id="{70E87018-75D1-7941-2872-B4C326DA1873}"/>
              </a:ext>
            </a:extLst>
          </p:cNvPr>
          <p:cNvSpPr/>
          <p:nvPr/>
        </p:nvSpPr>
        <p:spPr>
          <a:xfrm>
            <a:off x="9958086" y="4664241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Oneens</a:t>
            </a:r>
            <a:endParaRPr lang="nl-NL" sz="3600" b="1" dirty="0">
              <a:latin typeface="+mj-lt"/>
            </a:endParaRPr>
          </a:p>
        </p:txBody>
      </p:sp>
      <p:sp>
        <p:nvSpPr>
          <p:cNvPr id="9" name="Stroomdiagram: Alternatief proces 4">
            <a:extLst>
              <a:ext uri="{FF2B5EF4-FFF2-40B4-BE49-F238E27FC236}">
                <a16:creationId xmlns:a16="http://schemas.microsoft.com/office/drawing/2014/main" id="{44FB3B65-D310-F4A2-0037-CF68AC67CBA9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09845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37F112-D571-895E-2158-ACB3D53C8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0E2F4FA1-54CB-70CF-A97A-2C58DED64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2DDBBD02-80D3-74EA-5C41-9A54E6AC5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6" r="26616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Rectangle 1068">
            <a:extLst>
              <a:ext uri="{FF2B5EF4-FFF2-40B4-BE49-F238E27FC236}">
                <a16:creationId xmlns:a16="http://schemas.microsoft.com/office/drawing/2014/main" id="{7CD2E0BC-4220-ADB5-8A16-ECC699B98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Rectangle 1070">
            <a:extLst>
              <a:ext uri="{FF2B5EF4-FFF2-40B4-BE49-F238E27FC236}">
                <a16:creationId xmlns:a16="http://schemas.microsoft.com/office/drawing/2014/main" id="{D0777F19-4DD6-F607-7CED-B54B744D3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41337D-E4DD-5D6A-BFD4-B6C1FB598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1179" y="685799"/>
            <a:ext cx="6099100" cy="379226"/>
          </a:xfrm>
        </p:spPr>
        <p:txBody>
          <a:bodyPr>
            <a:normAutofit/>
          </a:bodyPr>
          <a:lstStyle/>
          <a:p>
            <a:r>
              <a:rPr lang="nl-NL" sz="1600" dirty="0"/>
              <a:t>Bespreek in duo’s één van de stellingen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C541A27-EF34-90BE-09D1-EACDA60E2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0200" y="1065026"/>
            <a:ext cx="6099100" cy="5107174"/>
          </a:xfrm>
        </p:spPr>
        <p:txBody>
          <a:bodyPr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effectLst/>
              </a:rPr>
              <a:t>Jip zou eerlijker moeten zijn over zijn/haar gevoelens, in plaats van alles in brieven te schrijven die hij/zij nooit verstuurt.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Oever had Jip duidelijker moeten uitleggen waarom hij afstand hield.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De klasgenoten van Jip zijn verantwoordelijk voor de onveilige sfeer die ervoor zorgt dat Jip niet zichzelf durft te zijn.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Het is dapperder om jezelf te zijn dan om te proberen bij een groep te horen.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Een zelfportret maken is eigenlijk moeilijker dan een portret van iemand anders.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De volwassenen in het boek letten te weinig op hoe Jip zich écht voelt.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Je kunt iemand missen, zelfs als diegene je slecht behandelt of je teleurstelt.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Je moet nooit voor iemand verbergen wie je bent, zelfs niet als anderen je daardoor raar vinden.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Vriendschappen veranderen vanzelf door de jaren heen, en dat is niet altijd erg.</a:t>
            </a:r>
          </a:p>
          <a:p>
            <a:pPr marL="342900" indent="-342900" algn="l">
              <a:buFont typeface="+mj-lt"/>
              <a:buAutoNum type="arabicPeriod"/>
            </a:pPr>
            <a:r>
              <a:rPr lang="nl-NL" sz="1600" b="0" u="none" strike="noStrike" dirty="0">
                <a:solidFill>
                  <a:srgbClr val="000000"/>
                </a:solidFill>
                <a:effectLst/>
              </a:rPr>
              <a:t>Iedereen zou een ‘veldje’ moeten hebben: een veilige plek waar je jezelf kunt zijn.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000" b="0" u="none" strike="noStrike" dirty="0">
              <a:effectLst/>
            </a:endParaRPr>
          </a:p>
        </p:txBody>
      </p:sp>
      <p:sp>
        <p:nvSpPr>
          <p:cNvPr id="9" name="Stroomdiagram: Alternatief proces 4">
            <a:extLst>
              <a:ext uri="{FF2B5EF4-FFF2-40B4-BE49-F238E27FC236}">
                <a16:creationId xmlns:a16="http://schemas.microsoft.com/office/drawing/2014/main" id="{497289FD-30DE-33F2-75BA-5B4B29F50457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191415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25B0A-5A41-81C6-D806-04C0E74C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156" y="838861"/>
            <a:ext cx="6393688" cy="563836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De opdracht</a:t>
            </a:r>
          </a:p>
        </p:txBody>
      </p:sp>
      <p:pic>
        <p:nvPicPr>
          <p:cNvPr id="4" name="Picture 2" descr="Tzum | Recensie: Ludwig Volbeda - Oever - Tzum">
            <a:extLst>
              <a:ext uri="{FF2B5EF4-FFF2-40B4-BE49-F238E27FC236}">
                <a16:creationId xmlns:a16="http://schemas.microsoft.com/office/drawing/2014/main" id="{035DC788-7ED3-11A9-B8C0-6BD80CD98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8735927" y="789384"/>
            <a:ext cx="2705100" cy="152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A48B95D-B64E-8406-83DC-344BF72174AD}"/>
              </a:ext>
            </a:extLst>
          </p:cNvPr>
          <p:cNvSpPr txBox="1"/>
          <p:nvPr/>
        </p:nvSpPr>
        <p:spPr>
          <a:xfrm>
            <a:off x="1320741" y="1498877"/>
            <a:ext cx="3967869" cy="1015663"/>
          </a:xfrm>
          <a:custGeom>
            <a:avLst/>
            <a:gdLst>
              <a:gd name="connsiteX0" fmla="*/ 0 w 3967869"/>
              <a:gd name="connsiteY0" fmla="*/ 0 h 1015663"/>
              <a:gd name="connsiteX1" fmla="*/ 487481 w 3967869"/>
              <a:gd name="connsiteY1" fmla="*/ 0 h 1015663"/>
              <a:gd name="connsiteX2" fmla="*/ 1093998 w 3967869"/>
              <a:gd name="connsiteY2" fmla="*/ 0 h 1015663"/>
              <a:gd name="connsiteX3" fmla="*/ 1621158 w 3967869"/>
              <a:gd name="connsiteY3" fmla="*/ 0 h 1015663"/>
              <a:gd name="connsiteX4" fmla="*/ 2108639 w 3967869"/>
              <a:gd name="connsiteY4" fmla="*/ 0 h 1015663"/>
              <a:gd name="connsiteX5" fmla="*/ 2715156 w 3967869"/>
              <a:gd name="connsiteY5" fmla="*/ 0 h 1015663"/>
              <a:gd name="connsiteX6" fmla="*/ 3281995 w 3967869"/>
              <a:gd name="connsiteY6" fmla="*/ 0 h 1015663"/>
              <a:gd name="connsiteX7" fmla="*/ 3967869 w 3967869"/>
              <a:gd name="connsiteY7" fmla="*/ 0 h 1015663"/>
              <a:gd name="connsiteX8" fmla="*/ 3967869 w 3967869"/>
              <a:gd name="connsiteY8" fmla="*/ 528145 h 1015663"/>
              <a:gd name="connsiteX9" fmla="*/ 3967869 w 3967869"/>
              <a:gd name="connsiteY9" fmla="*/ 1015663 h 1015663"/>
              <a:gd name="connsiteX10" fmla="*/ 3480388 w 3967869"/>
              <a:gd name="connsiteY10" fmla="*/ 1015663 h 1015663"/>
              <a:gd name="connsiteX11" fmla="*/ 3032586 w 3967869"/>
              <a:gd name="connsiteY11" fmla="*/ 1015663 h 1015663"/>
              <a:gd name="connsiteX12" fmla="*/ 2426068 w 3967869"/>
              <a:gd name="connsiteY12" fmla="*/ 1015663 h 1015663"/>
              <a:gd name="connsiteX13" fmla="*/ 1938587 w 3967869"/>
              <a:gd name="connsiteY13" fmla="*/ 1015663 h 1015663"/>
              <a:gd name="connsiteX14" fmla="*/ 1332070 w 3967869"/>
              <a:gd name="connsiteY14" fmla="*/ 1015663 h 1015663"/>
              <a:gd name="connsiteX15" fmla="*/ 685874 w 3967869"/>
              <a:gd name="connsiteY15" fmla="*/ 1015663 h 1015663"/>
              <a:gd name="connsiteX16" fmla="*/ 0 w 3967869"/>
              <a:gd name="connsiteY16" fmla="*/ 1015663 h 1015663"/>
              <a:gd name="connsiteX17" fmla="*/ 0 w 3967869"/>
              <a:gd name="connsiteY17" fmla="*/ 487518 h 1015663"/>
              <a:gd name="connsiteX18" fmla="*/ 0 w 3967869"/>
              <a:gd name="connsiteY18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67869" h="1015663" fill="none" extrusionOk="0">
                <a:moveTo>
                  <a:pt x="0" y="0"/>
                </a:moveTo>
                <a:cubicBezTo>
                  <a:pt x="128887" y="-42069"/>
                  <a:pt x="360277" y="8381"/>
                  <a:pt x="487481" y="0"/>
                </a:cubicBezTo>
                <a:cubicBezTo>
                  <a:pt x="614685" y="-8381"/>
                  <a:pt x="833854" y="63478"/>
                  <a:pt x="1093998" y="0"/>
                </a:cubicBezTo>
                <a:cubicBezTo>
                  <a:pt x="1354142" y="-63478"/>
                  <a:pt x="1427316" y="34952"/>
                  <a:pt x="1621158" y="0"/>
                </a:cubicBezTo>
                <a:cubicBezTo>
                  <a:pt x="1815000" y="-34952"/>
                  <a:pt x="1868983" y="3684"/>
                  <a:pt x="2108639" y="0"/>
                </a:cubicBezTo>
                <a:cubicBezTo>
                  <a:pt x="2348295" y="-3684"/>
                  <a:pt x="2490622" y="52569"/>
                  <a:pt x="2715156" y="0"/>
                </a:cubicBezTo>
                <a:cubicBezTo>
                  <a:pt x="2939690" y="-52569"/>
                  <a:pt x="3145527" y="62283"/>
                  <a:pt x="3281995" y="0"/>
                </a:cubicBezTo>
                <a:cubicBezTo>
                  <a:pt x="3418463" y="-62283"/>
                  <a:pt x="3638350" y="78131"/>
                  <a:pt x="3967869" y="0"/>
                </a:cubicBezTo>
                <a:cubicBezTo>
                  <a:pt x="4014703" y="165451"/>
                  <a:pt x="3926999" y="401672"/>
                  <a:pt x="3967869" y="528145"/>
                </a:cubicBezTo>
                <a:cubicBezTo>
                  <a:pt x="4008739" y="654619"/>
                  <a:pt x="3911087" y="910346"/>
                  <a:pt x="3967869" y="1015663"/>
                </a:cubicBezTo>
                <a:cubicBezTo>
                  <a:pt x="3789544" y="1043792"/>
                  <a:pt x="3662245" y="991168"/>
                  <a:pt x="3480388" y="1015663"/>
                </a:cubicBezTo>
                <a:cubicBezTo>
                  <a:pt x="3298531" y="1040158"/>
                  <a:pt x="3193044" y="968035"/>
                  <a:pt x="3032586" y="1015663"/>
                </a:cubicBezTo>
                <a:cubicBezTo>
                  <a:pt x="2872128" y="1063291"/>
                  <a:pt x="2672913" y="977187"/>
                  <a:pt x="2426068" y="1015663"/>
                </a:cubicBezTo>
                <a:cubicBezTo>
                  <a:pt x="2179223" y="1054139"/>
                  <a:pt x="2175634" y="1004989"/>
                  <a:pt x="1938587" y="1015663"/>
                </a:cubicBezTo>
                <a:cubicBezTo>
                  <a:pt x="1701540" y="1026337"/>
                  <a:pt x="1579823" y="991412"/>
                  <a:pt x="1332070" y="1015663"/>
                </a:cubicBezTo>
                <a:cubicBezTo>
                  <a:pt x="1084317" y="1039914"/>
                  <a:pt x="835504" y="977294"/>
                  <a:pt x="685874" y="1015663"/>
                </a:cubicBezTo>
                <a:cubicBezTo>
                  <a:pt x="536244" y="1054032"/>
                  <a:pt x="326116" y="1010167"/>
                  <a:pt x="0" y="1015663"/>
                </a:cubicBezTo>
                <a:cubicBezTo>
                  <a:pt x="-41290" y="872369"/>
                  <a:pt x="5177" y="680686"/>
                  <a:pt x="0" y="487518"/>
                </a:cubicBezTo>
                <a:cubicBezTo>
                  <a:pt x="-5177" y="294351"/>
                  <a:pt x="49656" y="209289"/>
                  <a:pt x="0" y="0"/>
                </a:cubicBezTo>
                <a:close/>
              </a:path>
              <a:path w="3967869" h="1015663" stroke="0" extrusionOk="0">
                <a:moveTo>
                  <a:pt x="0" y="0"/>
                </a:moveTo>
                <a:cubicBezTo>
                  <a:pt x="216616" y="-4391"/>
                  <a:pt x="270875" y="55413"/>
                  <a:pt x="527160" y="0"/>
                </a:cubicBezTo>
                <a:cubicBezTo>
                  <a:pt x="783445" y="-55413"/>
                  <a:pt x="791642" y="9190"/>
                  <a:pt x="974962" y="0"/>
                </a:cubicBezTo>
                <a:cubicBezTo>
                  <a:pt x="1158282" y="-9190"/>
                  <a:pt x="1490339" y="27572"/>
                  <a:pt x="1621158" y="0"/>
                </a:cubicBezTo>
                <a:cubicBezTo>
                  <a:pt x="1751977" y="-27572"/>
                  <a:pt x="1891117" y="62267"/>
                  <a:pt x="2148318" y="0"/>
                </a:cubicBezTo>
                <a:cubicBezTo>
                  <a:pt x="2405519" y="-62267"/>
                  <a:pt x="2465113" y="41095"/>
                  <a:pt x="2675477" y="0"/>
                </a:cubicBezTo>
                <a:cubicBezTo>
                  <a:pt x="2885841" y="-41095"/>
                  <a:pt x="3100999" y="54680"/>
                  <a:pt x="3321673" y="0"/>
                </a:cubicBezTo>
                <a:cubicBezTo>
                  <a:pt x="3542347" y="-54680"/>
                  <a:pt x="3818351" y="5230"/>
                  <a:pt x="3967869" y="0"/>
                </a:cubicBezTo>
                <a:cubicBezTo>
                  <a:pt x="4018927" y="225982"/>
                  <a:pt x="3947016" y="344324"/>
                  <a:pt x="3967869" y="528145"/>
                </a:cubicBezTo>
                <a:cubicBezTo>
                  <a:pt x="3988722" y="711966"/>
                  <a:pt x="3941619" y="866069"/>
                  <a:pt x="3967869" y="1015663"/>
                </a:cubicBezTo>
                <a:cubicBezTo>
                  <a:pt x="3849365" y="1048754"/>
                  <a:pt x="3670798" y="1004991"/>
                  <a:pt x="3480388" y="1015663"/>
                </a:cubicBezTo>
                <a:cubicBezTo>
                  <a:pt x="3289978" y="1026335"/>
                  <a:pt x="3069669" y="976925"/>
                  <a:pt x="2913550" y="1015663"/>
                </a:cubicBezTo>
                <a:cubicBezTo>
                  <a:pt x="2757431" y="1054401"/>
                  <a:pt x="2617170" y="954016"/>
                  <a:pt x="2386390" y="1015663"/>
                </a:cubicBezTo>
                <a:cubicBezTo>
                  <a:pt x="2155610" y="1077310"/>
                  <a:pt x="1948880" y="1009229"/>
                  <a:pt x="1740194" y="1015663"/>
                </a:cubicBezTo>
                <a:cubicBezTo>
                  <a:pt x="1531508" y="1022097"/>
                  <a:pt x="1387653" y="946898"/>
                  <a:pt x="1093998" y="1015663"/>
                </a:cubicBezTo>
                <a:cubicBezTo>
                  <a:pt x="800343" y="1084428"/>
                  <a:pt x="829700" y="965510"/>
                  <a:pt x="606517" y="1015663"/>
                </a:cubicBezTo>
                <a:cubicBezTo>
                  <a:pt x="383334" y="1065816"/>
                  <a:pt x="293207" y="964513"/>
                  <a:pt x="0" y="1015663"/>
                </a:cubicBezTo>
                <a:cubicBezTo>
                  <a:pt x="-57105" y="861023"/>
                  <a:pt x="7791" y="714501"/>
                  <a:pt x="0" y="487518"/>
                </a:cubicBezTo>
                <a:cubicBezTo>
                  <a:pt x="-7791" y="260536"/>
                  <a:pt x="17956" y="22105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000" b="1" dirty="0">
                <a:latin typeface="+mj-lt"/>
              </a:rPr>
              <a:t>Teken een grote stamboom</a:t>
            </a:r>
            <a:r>
              <a:rPr lang="nl-NL" sz="2000" dirty="0">
                <a:latin typeface="+mj-lt"/>
              </a:rPr>
              <a:t> waarop je </a:t>
            </a:r>
            <a:r>
              <a:rPr lang="nl-NL" sz="2000" i="1" dirty="0">
                <a:latin typeface="+mj-lt"/>
              </a:rPr>
              <a:t>alle personages</a:t>
            </a:r>
            <a:r>
              <a:rPr lang="nl-NL" sz="2000" dirty="0">
                <a:latin typeface="+mj-lt"/>
              </a:rPr>
              <a:t> uit het verhaal tot nu toe een plek geeft.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B2150CB-8119-4A75-A0C9-17AAF13E6FF0}"/>
              </a:ext>
            </a:extLst>
          </p:cNvPr>
          <p:cNvSpPr txBox="1"/>
          <p:nvPr/>
        </p:nvSpPr>
        <p:spPr>
          <a:xfrm>
            <a:off x="3075620" y="5081317"/>
            <a:ext cx="3967869" cy="1545038"/>
          </a:xfrm>
          <a:custGeom>
            <a:avLst/>
            <a:gdLst>
              <a:gd name="connsiteX0" fmla="*/ 0 w 3967869"/>
              <a:gd name="connsiteY0" fmla="*/ 0 h 1545038"/>
              <a:gd name="connsiteX1" fmla="*/ 527160 w 3967869"/>
              <a:gd name="connsiteY1" fmla="*/ 0 h 1545038"/>
              <a:gd name="connsiteX2" fmla="*/ 1014641 w 3967869"/>
              <a:gd name="connsiteY2" fmla="*/ 0 h 1545038"/>
              <a:gd name="connsiteX3" fmla="*/ 1621158 w 3967869"/>
              <a:gd name="connsiteY3" fmla="*/ 0 h 1545038"/>
              <a:gd name="connsiteX4" fmla="*/ 2187996 w 3967869"/>
              <a:gd name="connsiteY4" fmla="*/ 0 h 1545038"/>
              <a:gd name="connsiteX5" fmla="*/ 2754835 w 3967869"/>
              <a:gd name="connsiteY5" fmla="*/ 0 h 1545038"/>
              <a:gd name="connsiteX6" fmla="*/ 3401031 w 3967869"/>
              <a:gd name="connsiteY6" fmla="*/ 0 h 1545038"/>
              <a:gd name="connsiteX7" fmla="*/ 3967869 w 3967869"/>
              <a:gd name="connsiteY7" fmla="*/ 0 h 1545038"/>
              <a:gd name="connsiteX8" fmla="*/ 3967869 w 3967869"/>
              <a:gd name="connsiteY8" fmla="*/ 468662 h 1545038"/>
              <a:gd name="connsiteX9" fmla="*/ 3967869 w 3967869"/>
              <a:gd name="connsiteY9" fmla="*/ 999125 h 1545038"/>
              <a:gd name="connsiteX10" fmla="*/ 3967869 w 3967869"/>
              <a:gd name="connsiteY10" fmla="*/ 1545038 h 1545038"/>
              <a:gd name="connsiteX11" fmla="*/ 3361352 w 3967869"/>
              <a:gd name="connsiteY11" fmla="*/ 1545038 h 1545038"/>
              <a:gd name="connsiteX12" fmla="*/ 2754835 w 3967869"/>
              <a:gd name="connsiteY12" fmla="*/ 1545038 h 1545038"/>
              <a:gd name="connsiteX13" fmla="*/ 2108639 w 3967869"/>
              <a:gd name="connsiteY13" fmla="*/ 1545038 h 1545038"/>
              <a:gd name="connsiteX14" fmla="*/ 1581479 w 3967869"/>
              <a:gd name="connsiteY14" fmla="*/ 1545038 h 1545038"/>
              <a:gd name="connsiteX15" fmla="*/ 935283 w 3967869"/>
              <a:gd name="connsiteY15" fmla="*/ 1545038 h 1545038"/>
              <a:gd name="connsiteX16" fmla="*/ 0 w 3967869"/>
              <a:gd name="connsiteY16" fmla="*/ 1545038 h 1545038"/>
              <a:gd name="connsiteX17" fmla="*/ 0 w 3967869"/>
              <a:gd name="connsiteY17" fmla="*/ 1076376 h 1545038"/>
              <a:gd name="connsiteX18" fmla="*/ 0 w 3967869"/>
              <a:gd name="connsiteY18" fmla="*/ 545913 h 1545038"/>
              <a:gd name="connsiteX19" fmla="*/ 0 w 3967869"/>
              <a:gd name="connsiteY19" fmla="*/ 0 h 154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67869" h="1545038" fill="none" extrusionOk="0">
                <a:moveTo>
                  <a:pt x="0" y="0"/>
                </a:moveTo>
                <a:cubicBezTo>
                  <a:pt x="128934" y="-61648"/>
                  <a:pt x="333318" y="34952"/>
                  <a:pt x="527160" y="0"/>
                </a:cubicBezTo>
                <a:cubicBezTo>
                  <a:pt x="721002" y="-34952"/>
                  <a:pt x="774985" y="3684"/>
                  <a:pt x="1014641" y="0"/>
                </a:cubicBezTo>
                <a:cubicBezTo>
                  <a:pt x="1254297" y="-3684"/>
                  <a:pt x="1396624" y="52569"/>
                  <a:pt x="1621158" y="0"/>
                </a:cubicBezTo>
                <a:cubicBezTo>
                  <a:pt x="1845692" y="-52569"/>
                  <a:pt x="2057716" y="66162"/>
                  <a:pt x="2187996" y="0"/>
                </a:cubicBezTo>
                <a:cubicBezTo>
                  <a:pt x="2318276" y="-66162"/>
                  <a:pt x="2582522" y="23049"/>
                  <a:pt x="2754835" y="0"/>
                </a:cubicBezTo>
                <a:cubicBezTo>
                  <a:pt x="2927148" y="-23049"/>
                  <a:pt x="3139314" y="50393"/>
                  <a:pt x="3401031" y="0"/>
                </a:cubicBezTo>
                <a:cubicBezTo>
                  <a:pt x="3662748" y="-50393"/>
                  <a:pt x="3724261" y="41270"/>
                  <a:pt x="3967869" y="0"/>
                </a:cubicBezTo>
                <a:cubicBezTo>
                  <a:pt x="3987719" y="113620"/>
                  <a:pt x="3945412" y="249718"/>
                  <a:pt x="3967869" y="468662"/>
                </a:cubicBezTo>
                <a:cubicBezTo>
                  <a:pt x="3990326" y="687606"/>
                  <a:pt x="3912151" y="888506"/>
                  <a:pt x="3967869" y="999125"/>
                </a:cubicBezTo>
                <a:cubicBezTo>
                  <a:pt x="4023587" y="1109744"/>
                  <a:pt x="3932577" y="1273401"/>
                  <a:pt x="3967869" y="1545038"/>
                </a:cubicBezTo>
                <a:cubicBezTo>
                  <a:pt x="3774507" y="1564754"/>
                  <a:pt x="3655222" y="1534035"/>
                  <a:pt x="3361352" y="1545038"/>
                </a:cubicBezTo>
                <a:cubicBezTo>
                  <a:pt x="3067482" y="1556041"/>
                  <a:pt x="3002588" y="1520787"/>
                  <a:pt x="2754835" y="1545038"/>
                </a:cubicBezTo>
                <a:cubicBezTo>
                  <a:pt x="2507082" y="1569289"/>
                  <a:pt x="2258269" y="1506669"/>
                  <a:pt x="2108639" y="1545038"/>
                </a:cubicBezTo>
                <a:cubicBezTo>
                  <a:pt x="1959009" y="1583407"/>
                  <a:pt x="1792546" y="1509919"/>
                  <a:pt x="1581479" y="1545038"/>
                </a:cubicBezTo>
                <a:cubicBezTo>
                  <a:pt x="1370412" y="1580157"/>
                  <a:pt x="1203570" y="1531353"/>
                  <a:pt x="935283" y="1545038"/>
                </a:cubicBezTo>
                <a:cubicBezTo>
                  <a:pt x="666996" y="1558723"/>
                  <a:pt x="384619" y="1534929"/>
                  <a:pt x="0" y="1545038"/>
                </a:cubicBezTo>
                <a:cubicBezTo>
                  <a:pt x="-47215" y="1341201"/>
                  <a:pt x="52803" y="1276878"/>
                  <a:pt x="0" y="1076376"/>
                </a:cubicBezTo>
                <a:cubicBezTo>
                  <a:pt x="-52803" y="875874"/>
                  <a:pt x="29318" y="704404"/>
                  <a:pt x="0" y="545913"/>
                </a:cubicBezTo>
                <a:cubicBezTo>
                  <a:pt x="-29318" y="387422"/>
                  <a:pt x="55445" y="247883"/>
                  <a:pt x="0" y="0"/>
                </a:cubicBezTo>
                <a:close/>
              </a:path>
              <a:path w="3967869" h="1545038" stroke="0" extrusionOk="0">
                <a:moveTo>
                  <a:pt x="0" y="0"/>
                </a:moveTo>
                <a:cubicBezTo>
                  <a:pt x="216616" y="-4391"/>
                  <a:pt x="270875" y="55413"/>
                  <a:pt x="527160" y="0"/>
                </a:cubicBezTo>
                <a:cubicBezTo>
                  <a:pt x="783445" y="-55413"/>
                  <a:pt x="791642" y="9190"/>
                  <a:pt x="974962" y="0"/>
                </a:cubicBezTo>
                <a:cubicBezTo>
                  <a:pt x="1158282" y="-9190"/>
                  <a:pt x="1490339" y="27572"/>
                  <a:pt x="1621158" y="0"/>
                </a:cubicBezTo>
                <a:cubicBezTo>
                  <a:pt x="1751977" y="-27572"/>
                  <a:pt x="1891117" y="62267"/>
                  <a:pt x="2148318" y="0"/>
                </a:cubicBezTo>
                <a:cubicBezTo>
                  <a:pt x="2405519" y="-62267"/>
                  <a:pt x="2465113" y="41095"/>
                  <a:pt x="2675477" y="0"/>
                </a:cubicBezTo>
                <a:cubicBezTo>
                  <a:pt x="2885841" y="-41095"/>
                  <a:pt x="3100999" y="54680"/>
                  <a:pt x="3321673" y="0"/>
                </a:cubicBezTo>
                <a:cubicBezTo>
                  <a:pt x="3542347" y="-54680"/>
                  <a:pt x="3818351" y="5230"/>
                  <a:pt x="3967869" y="0"/>
                </a:cubicBezTo>
                <a:cubicBezTo>
                  <a:pt x="4030087" y="196332"/>
                  <a:pt x="3919798" y="394444"/>
                  <a:pt x="3967869" y="545913"/>
                </a:cubicBezTo>
                <a:cubicBezTo>
                  <a:pt x="4015940" y="697382"/>
                  <a:pt x="3915318" y="837705"/>
                  <a:pt x="3967869" y="1030025"/>
                </a:cubicBezTo>
                <a:cubicBezTo>
                  <a:pt x="4020420" y="1222345"/>
                  <a:pt x="3949296" y="1329104"/>
                  <a:pt x="3967869" y="1545038"/>
                </a:cubicBezTo>
                <a:cubicBezTo>
                  <a:pt x="3818476" y="1602943"/>
                  <a:pt x="3557150" y="1506300"/>
                  <a:pt x="3401031" y="1545038"/>
                </a:cubicBezTo>
                <a:cubicBezTo>
                  <a:pt x="3244912" y="1583776"/>
                  <a:pt x="3104651" y="1483391"/>
                  <a:pt x="2873871" y="1545038"/>
                </a:cubicBezTo>
                <a:cubicBezTo>
                  <a:pt x="2643091" y="1606685"/>
                  <a:pt x="2436361" y="1538604"/>
                  <a:pt x="2227675" y="1545038"/>
                </a:cubicBezTo>
                <a:cubicBezTo>
                  <a:pt x="2018989" y="1551472"/>
                  <a:pt x="1875134" y="1476273"/>
                  <a:pt x="1581479" y="1545038"/>
                </a:cubicBezTo>
                <a:cubicBezTo>
                  <a:pt x="1287824" y="1613803"/>
                  <a:pt x="1317181" y="1494885"/>
                  <a:pt x="1093998" y="1545038"/>
                </a:cubicBezTo>
                <a:cubicBezTo>
                  <a:pt x="870815" y="1595191"/>
                  <a:pt x="742058" y="1483542"/>
                  <a:pt x="527160" y="1545038"/>
                </a:cubicBezTo>
                <a:cubicBezTo>
                  <a:pt x="312262" y="1606534"/>
                  <a:pt x="232203" y="1525470"/>
                  <a:pt x="0" y="1545038"/>
                </a:cubicBezTo>
                <a:cubicBezTo>
                  <a:pt x="-8987" y="1318290"/>
                  <a:pt x="16605" y="1269741"/>
                  <a:pt x="0" y="1030025"/>
                </a:cubicBezTo>
                <a:cubicBezTo>
                  <a:pt x="-16605" y="790309"/>
                  <a:pt x="42990" y="645065"/>
                  <a:pt x="0" y="545913"/>
                </a:cubicBezTo>
                <a:cubicBezTo>
                  <a:pt x="-42990" y="446761"/>
                  <a:pt x="55095" y="248427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</a:rPr>
              <a:t>Laat </a:t>
            </a:r>
            <a:r>
              <a:rPr lang="nl-NL" sz="2000" b="1" dirty="0">
                <a:latin typeface="+mj-lt"/>
              </a:rPr>
              <a:t>visueel zien</a:t>
            </a:r>
            <a:r>
              <a:rPr lang="nl-NL" sz="2000" dirty="0">
                <a:latin typeface="+mj-lt"/>
              </a:rPr>
              <a:t> wie belangrijk is: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Grootte van het vak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Kleur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Symbool</a:t>
            </a:r>
          </a:p>
          <a:p>
            <a:pPr algn="l">
              <a:lnSpc>
                <a:spcPct val="90000"/>
              </a:lnSpc>
            </a:pPr>
            <a:endParaRPr lang="en-US" sz="1600" b="0" i="0" u="none" strike="noStrike" dirty="0"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D9BBD6D-1D61-339E-6641-5E2F3261E1A7}"/>
              </a:ext>
            </a:extLst>
          </p:cNvPr>
          <p:cNvSpPr txBox="1"/>
          <p:nvPr/>
        </p:nvSpPr>
        <p:spPr>
          <a:xfrm>
            <a:off x="685799" y="2852334"/>
            <a:ext cx="3831514" cy="1938992"/>
          </a:xfrm>
          <a:custGeom>
            <a:avLst/>
            <a:gdLst>
              <a:gd name="connsiteX0" fmla="*/ 0 w 3831514"/>
              <a:gd name="connsiteY0" fmla="*/ 0 h 1938992"/>
              <a:gd name="connsiteX1" fmla="*/ 623989 w 3831514"/>
              <a:gd name="connsiteY1" fmla="*/ 0 h 1938992"/>
              <a:gd name="connsiteX2" fmla="*/ 1209664 w 3831514"/>
              <a:gd name="connsiteY2" fmla="*/ 0 h 1938992"/>
              <a:gd name="connsiteX3" fmla="*/ 1757023 w 3831514"/>
              <a:gd name="connsiteY3" fmla="*/ 0 h 1938992"/>
              <a:gd name="connsiteX4" fmla="*/ 2304382 w 3831514"/>
              <a:gd name="connsiteY4" fmla="*/ 0 h 1938992"/>
              <a:gd name="connsiteX5" fmla="*/ 2928371 w 3831514"/>
              <a:gd name="connsiteY5" fmla="*/ 0 h 1938992"/>
              <a:gd name="connsiteX6" fmla="*/ 3831514 w 3831514"/>
              <a:gd name="connsiteY6" fmla="*/ 0 h 1938992"/>
              <a:gd name="connsiteX7" fmla="*/ 3831514 w 3831514"/>
              <a:gd name="connsiteY7" fmla="*/ 426578 h 1938992"/>
              <a:gd name="connsiteX8" fmla="*/ 3831514 w 3831514"/>
              <a:gd name="connsiteY8" fmla="*/ 930716 h 1938992"/>
              <a:gd name="connsiteX9" fmla="*/ 3831514 w 3831514"/>
              <a:gd name="connsiteY9" fmla="*/ 1357294 h 1938992"/>
              <a:gd name="connsiteX10" fmla="*/ 3831514 w 3831514"/>
              <a:gd name="connsiteY10" fmla="*/ 1938992 h 1938992"/>
              <a:gd name="connsiteX11" fmla="*/ 3360785 w 3831514"/>
              <a:gd name="connsiteY11" fmla="*/ 1938992 h 1938992"/>
              <a:gd name="connsiteX12" fmla="*/ 2736796 w 3831514"/>
              <a:gd name="connsiteY12" fmla="*/ 1938992 h 1938992"/>
              <a:gd name="connsiteX13" fmla="*/ 2227752 w 3831514"/>
              <a:gd name="connsiteY13" fmla="*/ 1938992 h 1938992"/>
              <a:gd name="connsiteX14" fmla="*/ 1603762 w 3831514"/>
              <a:gd name="connsiteY14" fmla="*/ 1938992 h 1938992"/>
              <a:gd name="connsiteX15" fmla="*/ 1133033 w 3831514"/>
              <a:gd name="connsiteY15" fmla="*/ 1938992 h 1938992"/>
              <a:gd name="connsiteX16" fmla="*/ 700620 w 3831514"/>
              <a:gd name="connsiteY16" fmla="*/ 1938992 h 1938992"/>
              <a:gd name="connsiteX17" fmla="*/ 0 w 3831514"/>
              <a:gd name="connsiteY17" fmla="*/ 1938992 h 1938992"/>
              <a:gd name="connsiteX18" fmla="*/ 0 w 3831514"/>
              <a:gd name="connsiteY18" fmla="*/ 1434854 h 1938992"/>
              <a:gd name="connsiteX19" fmla="*/ 0 w 3831514"/>
              <a:gd name="connsiteY19" fmla="*/ 1008276 h 1938992"/>
              <a:gd name="connsiteX20" fmla="*/ 0 w 3831514"/>
              <a:gd name="connsiteY20" fmla="*/ 484748 h 1938992"/>
              <a:gd name="connsiteX21" fmla="*/ 0 w 3831514"/>
              <a:gd name="connsiteY21" fmla="*/ 0 h 193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31514" h="1938992" fill="none" extrusionOk="0">
                <a:moveTo>
                  <a:pt x="0" y="0"/>
                </a:moveTo>
                <a:cubicBezTo>
                  <a:pt x="287297" y="-38963"/>
                  <a:pt x="455846" y="59770"/>
                  <a:pt x="623989" y="0"/>
                </a:cubicBezTo>
                <a:cubicBezTo>
                  <a:pt x="792132" y="-59770"/>
                  <a:pt x="1083206" y="30450"/>
                  <a:pt x="1209664" y="0"/>
                </a:cubicBezTo>
                <a:cubicBezTo>
                  <a:pt x="1336122" y="-30450"/>
                  <a:pt x="1621922" y="23978"/>
                  <a:pt x="1757023" y="0"/>
                </a:cubicBezTo>
                <a:cubicBezTo>
                  <a:pt x="1892124" y="-23978"/>
                  <a:pt x="2115130" y="5616"/>
                  <a:pt x="2304382" y="0"/>
                </a:cubicBezTo>
                <a:cubicBezTo>
                  <a:pt x="2493634" y="-5616"/>
                  <a:pt x="2630021" y="64390"/>
                  <a:pt x="2928371" y="0"/>
                </a:cubicBezTo>
                <a:cubicBezTo>
                  <a:pt x="3226721" y="-64390"/>
                  <a:pt x="3554532" y="38214"/>
                  <a:pt x="3831514" y="0"/>
                </a:cubicBezTo>
                <a:cubicBezTo>
                  <a:pt x="3875524" y="97765"/>
                  <a:pt x="3795583" y="292906"/>
                  <a:pt x="3831514" y="426578"/>
                </a:cubicBezTo>
                <a:cubicBezTo>
                  <a:pt x="3867445" y="560250"/>
                  <a:pt x="3829455" y="757653"/>
                  <a:pt x="3831514" y="930716"/>
                </a:cubicBezTo>
                <a:cubicBezTo>
                  <a:pt x="3833573" y="1103779"/>
                  <a:pt x="3790816" y="1241213"/>
                  <a:pt x="3831514" y="1357294"/>
                </a:cubicBezTo>
                <a:cubicBezTo>
                  <a:pt x="3872212" y="1473375"/>
                  <a:pt x="3794583" y="1743626"/>
                  <a:pt x="3831514" y="1938992"/>
                </a:cubicBezTo>
                <a:cubicBezTo>
                  <a:pt x="3598458" y="1970930"/>
                  <a:pt x="3587857" y="1896134"/>
                  <a:pt x="3360785" y="1938992"/>
                </a:cubicBezTo>
                <a:cubicBezTo>
                  <a:pt x="3133713" y="1981850"/>
                  <a:pt x="3034997" y="1900133"/>
                  <a:pt x="2736796" y="1938992"/>
                </a:cubicBezTo>
                <a:cubicBezTo>
                  <a:pt x="2438595" y="1977851"/>
                  <a:pt x="2440177" y="1908174"/>
                  <a:pt x="2227752" y="1938992"/>
                </a:cubicBezTo>
                <a:cubicBezTo>
                  <a:pt x="2015327" y="1969810"/>
                  <a:pt x="1771132" y="1888697"/>
                  <a:pt x="1603762" y="1938992"/>
                </a:cubicBezTo>
                <a:cubicBezTo>
                  <a:pt x="1436392" y="1989287"/>
                  <a:pt x="1279109" y="1900197"/>
                  <a:pt x="1133033" y="1938992"/>
                </a:cubicBezTo>
                <a:cubicBezTo>
                  <a:pt x="986957" y="1977787"/>
                  <a:pt x="787105" y="1916749"/>
                  <a:pt x="700620" y="1938992"/>
                </a:cubicBezTo>
                <a:cubicBezTo>
                  <a:pt x="614135" y="1961235"/>
                  <a:pt x="335719" y="1901385"/>
                  <a:pt x="0" y="1938992"/>
                </a:cubicBezTo>
                <a:cubicBezTo>
                  <a:pt x="-19141" y="1755445"/>
                  <a:pt x="4104" y="1674388"/>
                  <a:pt x="0" y="1434854"/>
                </a:cubicBezTo>
                <a:cubicBezTo>
                  <a:pt x="-4104" y="1195320"/>
                  <a:pt x="34356" y="1154735"/>
                  <a:pt x="0" y="1008276"/>
                </a:cubicBezTo>
                <a:cubicBezTo>
                  <a:pt x="-34356" y="861817"/>
                  <a:pt x="60755" y="711604"/>
                  <a:pt x="0" y="484748"/>
                </a:cubicBezTo>
                <a:cubicBezTo>
                  <a:pt x="-60755" y="257892"/>
                  <a:pt x="21756" y="144564"/>
                  <a:pt x="0" y="0"/>
                </a:cubicBezTo>
                <a:close/>
              </a:path>
              <a:path w="3831514" h="1938992" stroke="0" extrusionOk="0">
                <a:moveTo>
                  <a:pt x="0" y="0"/>
                </a:moveTo>
                <a:cubicBezTo>
                  <a:pt x="175440" y="-5442"/>
                  <a:pt x="288157" y="12353"/>
                  <a:pt x="509044" y="0"/>
                </a:cubicBezTo>
                <a:cubicBezTo>
                  <a:pt x="729931" y="-12353"/>
                  <a:pt x="749209" y="35410"/>
                  <a:pt x="941458" y="0"/>
                </a:cubicBezTo>
                <a:cubicBezTo>
                  <a:pt x="1133707" y="-35410"/>
                  <a:pt x="1440457" y="35948"/>
                  <a:pt x="1565447" y="0"/>
                </a:cubicBezTo>
                <a:cubicBezTo>
                  <a:pt x="1690437" y="-35948"/>
                  <a:pt x="1836776" y="60974"/>
                  <a:pt x="2074491" y="0"/>
                </a:cubicBezTo>
                <a:cubicBezTo>
                  <a:pt x="2312206" y="-60974"/>
                  <a:pt x="2353963" y="32120"/>
                  <a:pt x="2583535" y="0"/>
                </a:cubicBezTo>
                <a:cubicBezTo>
                  <a:pt x="2813107" y="-32120"/>
                  <a:pt x="2951790" y="18747"/>
                  <a:pt x="3207525" y="0"/>
                </a:cubicBezTo>
                <a:cubicBezTo>
                  <a:pt x="3463260" y="-18747"/>
                  <a:pt x="3640605" y="117"/>
                  <a:pt x="3831514" y="0"/>
                </a:cubicBezTo>
                <a:cubicBezTo>
                  <a:pt x="3870359" y="186342"/>
                  <a:pt x="3807127" y="387782"/>
                  <a:pt x="3831514" y="523528"/>
                </a:cubicBezTo>
                <a:cubicBezTo>
                  <a:pt x="3855901" y="659274"/>
                  <a:pt x="3806632" y="878614"/>
                  <a:pt x="3831514" y="969496"/>
                </a:cubicBezTo>
                <a:cubicBezTo>
                  <a:pt x="3856396" y="1060378"/>
                  <a:pt x="3811262" y="1196894"/>
                  <a:pt x="3831514" y="1415464"/>
                </a:cubicBezTo>
                <a:cubicBezTo>
                  <a:pt x="3851766" y="1634034"/>
                  <a:pt x="3822355" y="1795970"/>
                  <a:pt x="3831514" y="1938992"/>
                </a:cubicBezTo>
                <a:cubicBezTo>
                  <a:pt x="3562701" y="1942588"/>
                  <a:pt x="3370758" y="1889242"/>
                  <a:pt x="3245840" y="1938992"/>
                </a:cubicBezTo>
                <a:cubicBezTo>
                  <a:pt x="3120922" y="1988742"/>
                  <a:pt x="2906448" y="1919062"/>
                  <a:pt x="2621850" y="1938992"/>
                </a:cubicBezTo>
                <a:cubicBezTo>
                  <a:pt x="2337252" y="1958922"/>
                  <a:pt x="2260288" y="1865612"/>
                  <a:pt x="1997861" y="1938992"/>
                </a:cubicBezTo>
                <a:cubicBezTo>
                  <a:pt x="1735434" y="2012372"/>
                  <a:pt x="1752144" y="1933804"/>
                  <a:pt x="1527132" y="1938992"/>
                </a:cubicBezTo>
                <a:cubicBezTo>
                  <a:pt x="1302120" y="1944180"/>
                  <a:pt x="1129982" y="1890833"/>
                  <a:pt x="979773" y="1938992"/>
                </a:cubicBezTo>
                <a:cubicBezTo>
                  <a:pt x="829564" y="1987151"/>
                  <a:pt x="218104" y="1895088"/>
                  <a:pt x="0" y="1938992"/>
                </a:cubicBezTo>
                <a:cubicBezTo>
                  <a:pt x="-14486" y="1754401"/>
                  <a:pt x="55212" y="1590858"/>
                  <a:pt x="0" y="1454244"/>
                </a:cubicBezTo>
                <a:cubicBezTo>
                  <a:pt x="-55212" y="1317630"/>
                  <a:pt x="21163" y="1145574"/>
                  <a:pt x="0" y="1008276"/>
                </a:cubicBezTo>
                <a:cubicBezTo>
                  <a:pt x="-21163" y="870978"/>
                  <a:pt x="7730" y="688959"/>
                  <a:pt x="0" y="562308"/>
                </a:cubicBezTo>
                <a:cubicBezTo>
                  <a:pt x="-7730" y="435657"/>
                  <a:pt x="16805" y="21073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000" b="1" dirty="0">
                <a:latin typeface="+mj-lt"/>
              </a:rPr>
              <a:t>Gebruik lijnen</a:t>
            </a:r>
            <a:r>
              <a:rPr lang="nl-NL" sz="2000" dirty="0">
                <a:latin typeface="+mj-lt"/>
              </a:rPr>
              <a:t> om relaties zichtbaar te maken: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Familie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Vriendschap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Conflicten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Afstand / spanning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DD64B7D-90C0-9BE6-7EA7-213D27618C88}"/>
              </a:ext>
            </a:extLst>
          </p:cNvPr>
          <p:cNvSpPr txBox="1"/>
          <p:nvPr/>
        </p:nvSpPr>
        <p:spPr>
          <a:xfrm>
            <a:off x="5598445" y="2698366"/>
            <a:ext cx="5410201" cy="1323439"/>
          </a:xfrm>
          <a:custGeom>
            <a:avLst/>
            <a:gdLst>
              <a:gd name="connsiteX0" fmla="*/ 0 w 5410201"/>
              <a:gd name="connsiteY0" fmla="*/ 0 h 1323439"/>
              <a:gd name="connsiteX1" fmla="*/ 595122 w 5410201"/>
              <a:gd name="connsiteY1" fmla="*/ 0 h 1323439"/>
              <a:gd name="connsiteX2" fmla="*/ 973836 w 5410201"/>
              <a:gd name="connsiteY2" fmla="*/ 0 h 1323439"/>
              <a:gd name="connsiteX3" fmla="*/ 1460754 w 5410201"/>
              <a:gd name="connsiteY3" fmla="*/ 0 h 1323439"/>
              <a:gd name="connsiteX4" fmla="*/ 2109978 w 5410201"/>
              <a:gd name="connsiteY4" fmla="*/ 0 h 1323439"/>
              <a:gd name="connsiteX5" fmla="*/ 2650998 w 5410201"/>
              <a:gd name="connsiteY5" fmla="*/ 0 h 1323439"/>
              <a:gd name="connsiteX6" fmla="*/ 3246121 w 5410201"/>
              <a:gd name="connsiteY6" fmla="*/ 0 h 1323439"/>
              <a:gd name="connsiteX7" fmla="*/ 3733039 w 5410201"/>
              <a:gd name="connsiteY7" fmla="*/ 0 h 1323439"/>
              <a:gd name="connsiteX8" fmla="*/ 4274059 w 5410201"/>
              <a:gd name="connsiteY8" fmla="*/ 0 h 1323439"/>
              <a:gd name="connsiteX9" fmla="*/ 4923283 w 5410201"/>
              <a:gd name="connsiteY9" fmla="*/ 0 h 1323439"/>
              <a:gd name="connsiteX10" fmla="*/ 5410201 w 5410201"/>
              <a:gd name="connsiteY10" fmla="*/ 0 h 1323439"/>
              <a:gd name="connsiteX11" fmla="*/ 5410201 w 5410201"/>
              <a:gd name="connsiteY11" fmla="*/ 454381 h 1323439"/>
              <a:gd name="connsiteX12" fmla="*/ 5410201 w 5410201"/>
              <a:gd name="connsiteY12" fmla="*/ 869058 h 1323439"/>
              <a:gd name="connsiteX13" fmla="*/ 5410201 w 5410201"/>
              <a:gd name="connsiteY13" fmla="*/ 1323439 h 1323439"/>
              <a:gd name="connsiteX14" fmla="*/ 4869181 w 5410201"/>
              <a:gd name="connsiteY14" fmla="*/ 1323439 h 1323439"/>
              <a:gd name="connsiteX15" fmla="*/ 4328161 w 5410201"/>
              <a:gd name="connsiteY15" fmla="*/ 1323439 h 1323439"/>
              <a:gd name="connsiteX16" fmla="*/ 3895345 w 5410201"/>
              <a:gd name="connsiteY16" fmla="*/ 1323439 h 1323439"/>
              <a:gd name="connsiteX17" fmla="*/ 3354325 w 5410201"/>
              <a:gd name="connsiteY17" fmla="*/ 1323439 h 1323439"/>
              <a:gd name="connsiteX18" fmla="*/ 2813305 w 5410201"/>
              <a:gd name="connsiteY18" fmla="*/ 1323439 h 1323439"/>
              <a:gd name="connsiteX19" fmla="*/ 2272284 w 5410201"/>
              <a:gd name="connsiteY19" fmla="*/ 1323439 h 1323439"/>
              <a:gd name="connsiteX20" fmla="*/ 1731264 w 5410201"/>
              <a:gd name="connsiteY20" fmla="*/ 1323439 h 1323439"/>
              <a:gd name="connsiteX21" fmla="*/ 1244346 w 5410201"/>
              <a:gd name="connsiteY21" fmla="*/ 1323439 h 1323439"/>
              <a:gd name="connsiteX22" fmla="*/ 649224 w 5410201"/>
              <a:gd name="connsiteY22" fmla="*/ 1323439 h 1323439"/>
              <a:gd name="connsiteX23" fmla="*/ 0 w 5410201"/>
              <a:gd name="connsiteY23" fmla="*/ 1323439 h 1323439"/>
              <a:gd name="connsiteX24" fmla="*/ 0 w 5410201"/>
              <a:gd name="connsiteY24" fmla="*/ 855824 h 1323439"/>
              <a:gd name="connsiteX25" fmla="*/ 0 w 5410201"/>
              <a:gd name="connsiteY25" fmla="*/ 401443 h 1323439"/>
              <a:gd name="connsiteX26" fmla="*/ 0 w 5410201"/>
              <a:gd name="connsiteY26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410201" h="1323439" fill="none" extrusionOk="0">
                <a:moveTo>
                  <a:pt x="0" y="0"/>
                </a:moveTo>
                <a:cubicBezTo>
                  <a:pt x="156459" y="-13132"/>
                  <a:pt x="345936" y="53054"/>
                  <a:pt x="595122" y="0"/>
                </a:cubicBezTo>
                <a:cubicBezTo>
                  <a:pt x="844308" y="-53054"/>
                  <a:pt x="884263" y="21062"/>
                  <a:pt x="973836" y="0"/>
                </a:cubicBezTo>
                <a:cubicBezTo>
                  <a:pt x="1063409" y="-21062"/>
                  <a:pt x="1280371" y="49365"/>
                  <a:pt x="1460754" y="0"/>
                </a:cubicBezTo>
                <a:cubicBezTo>
                  <a:pt x="1641137" y="-49365"/>
                  <a:pt x="1810022" y="22121"/>
                  <a:pt x="2109978" y="0"/>
                </a:cubicBezTo>
                <a:cubicBezTo>
                  <a:pt x="2409934" y="-22121"/>
                  <a:pt x="2452707" y="1622"/>
                  <a:pt x="2650998" y="0"/>
                </a:cubicBezTo>
                <a:cubicBezTo>
                  <a:pt x="2849289" y="-1622"/>
                  <a:pt x="3024443" y="56130"/>
                  <a:pt x="3246121" y="0"/>
                </a:cubicBezTo>
                <a:cubicBezTo>
                  <a:pt x="3467799" y="-56130"/>
                  <a:pt x="3505529" y="55671"/>
                  <a:pt x="3733039" y="0"/>
                </a:cubicBezTo>
                <a:cubicBezTo>
                  <a:pt x="3960549" y="-55671"/>
                  <a:pt x="4058827" y="17625"/>
                  <a:pt x="4274059" y="0"/>
                </a:cubicBezTo>
                <a:cubicBezTo>
                  <a:pt x="4489291" y="-17625"/>
                  <a:pt x="4675156" y="77728"/>
                  <a:pt x="4923283" y="0"/>
                </a:cubicBezTo>
                <a:cubicBezTo>
                  <a:pt x="5171410" y="-77728"/>
                  <a:pt x="5223524" y="17676"/>
                  <a:pt x="5410201" y="0"/>
                </a:cubicBezTo>
                <a:cubicBezTo>
                  <a:pt x="5417795" y="100337"/>
                  <a:pt x="5360394" y="345363"/>
                  <a:pt x="5410201" y="454381"/>
                </a:cubicBezTo>
                <a:cubicBezTo>
                  <a:pt x="5460008" y="563399"/>
                  <a:pt x="5363134" y="762810"/>
                  <a:pt x="5410201" y="869058"/>
                </a:cubicBezTo>
                <a:cubicBezTo>
                  <a:pt x="5457268" y="975306"/>
                  <a:pt x="5371043" y="1097734"/>
                  <a:pt x="5410201" y="1323439"/>
                </a:cubicBezTo>
                <a:cubicBezTo>
                  <a:pt x="5280485" y="1327591"/>
                  <a:pt x="5035763" y="1294308"/>
                  <a:pt x="4869181" y="1323439"/>
                </a:cubicBezTo>
                <a:cubicBezTo>
                  <a:pt x="4702599" y="1352570"/>
                  <a:pt x="4438655" y="1264357"/>
                  <a:pt x="4328161" y="1323439"/>
                </a:cubicBezTo>
                <a:cubicBezTo>
                  <a:pt x="4217667" y="1382521"/>
                  <a:pt x="4013664" y="1317810"/>
                  <a:pt x="3895345" y="1323439"/>
                </a:cubicBezTo>
                <a:cubicBezTo>
                  <a:pt x="3777026" y="1329068"/>
                  <a:pt x="3507281" y="1270937"/>
                  <a:pt x="3354325" y="1323439"/>
                </a:cubicBezTo>
                <a:cubicBezTo>
                  <a:pt x="3201369" y="1375941"/>
                  <a:pt x="3027156" y="1272454"/>
                  <a:pt x="2813305" y="1323439"/>
                </a:cubicBezTo>
                <a:cubicBezTo>
                  <a:pt x="2599454" y="1374424"/>
                  <a:pt x="2535855" y="1304063"/>
                  <a:pt x="2272284" y="1323439"/>
                </a:cubicBezTo>
                <a:cubicBezTo>
                  <a:pt x="2008713" y="1342815"/>
                  <a:pt x="1869681" y="1322883"/>
                  <a:pt x="1731264" y="1323439"/>
                </a:cubicBezTo>
                <a:cubicBezTo>
                  <a:pt x="1592847" y="1323995"/>
                  <a:pt x="1460155" y="1279646"/>
                  <a:pt x="1244346" y="1323439"/>
                </a:cubicBezTo>
                <a:cubicBezTo>
                  <a:pt x="1028537" y="1367232"/>
                  <a:pt x="791760" y="1286009"/>
                  <a:pt x="649224" y="1323439"/>
                </a:cubicBezTo>
                <a:cubicBezTo>
                  <a:pt x="506688" y="1360869"/>
                  <a:pt x="283764" y="1274066"/>
                  <a:pt x="0" y="1323439"/>
                </a:cubicBezTo>
                <a:cubicBezTo>
                  <a:pt x="-18430" y="1179734"/>
                  <a:pt x="13247" y="1048814"/>
                  <a:pt x="0" y="855824"/>
                </a:cubicBezTo>
                <a:cubicBezTo>
                  <a:pt x="-13247" y="662835"/>
                  <a:pt x="46445" y="626107"/>
                  <a:pt x="0" y="401443"/>
                </a:cubicBezTo>
                <a:cubicBezTo>
                  <a:pt x="-46445" y="176779"/>
                  <a:pt x="11136" y="126208"/>
                  <a:pt x="0" y="0"/>
                </a:cubicBezTo>
                <a:close/>
              </a:path>
              <a:path w="5410201" h="1323439" stroke="0" extrusionOk="0">
                <a:moveTo>
                  <a:pt x="0" y="0"/>
                </a:moveTo>
                <a:cubicBezTo>
                  <a:pt x="207496" y="-56593"/>
                  <a:pt x="355112" y="4144"/>
                  <a:pt x="486918" y="0"/>
                </a:cubicBezTo>
                <a:cubicBezTo>
                  <a:pt x="618724" y="-4144"/>
                  <a:pt x="772404" y="41041"/>
                  <a:pt x="865632" y="0"/>
                </a:cubicBezTo>
                <a:cubicBezTo>
                  <a:pt x="958860" y="-41041"/>
                  <a:pt x="1222360" y="12311"/>
                  <a:pt x="1514856" y="0"/>
                </a:cubicBezTo>
                <a:cubicBezTo>
                  <a:pt x="1807352" y="-12311"/>
                  <a:pt x="1802457" y="55524"/>
                  <a:pt x="2001774" y="0"/>
                </a:cubicBezTo>
                <a:cubicBezTo>
                  <a:pt x="2201091" y="-55524"/>
                  <a:pt x="2256564" y="226"/>
                  <a:pt x="2488692" y="0"/>
                </a:cubicBezTo>
                <a:cubicBezTo>
                  <a:pt x="2720820" y="-226"/>
                  <a:pt x="2978430" y="43852"/>
                  <a:pt x="3137917" y="0"/>
                </a:cubicBezTo>
                <a:cubicBezTo>
                  <a:pt x="3297405" y="-43852"/>
                  <a:pt x="3413940" y="40583"/>
                  <a:pt x="3570733" y="0"/>
                </a:cubicBezTo>
                <a:cubicBezTo>
                  <a:pt x="3727526" y="-40583"/>
                  <a:pt x="4004068" y="38742"/>
                  <a:pt x="4219957" y="0"/>
                </a:cubicBezTo>
                <a:cubicBezTo>
                  <a:pt x="4435846" y="-38742"/>
                  <a:pt x="4625691" y="76212"/>
                  <a:pt x="4869181" y="0"/>
                </a:cubicBezTo>
                <a:cubicBezTo>
                  <a:pt x="5112671" y="-76212"/>
                  <a:pt x="5300990" y="47209"/>
                  <a:pt x="5410201" y="0"/>
                </a:cubicBezTo>
                <a:cubicBezTo>
                  <a:pt x="5416518" y="114392"/>
                  <a:pt x="5386261" y="309594"/>
                  <a:pt x="5410201" y="467615"/>
                </a:cubicBezTo>
                <a:cubicBezTo>
                  <a:pt x="5434141" y="625636"/>
                  <a:pt x="5400450" y="813405"/>
                  <a:pt x="5410201" y="921996"/>
                </a:cubicBezTo>
                <a:cubicBezTo>
                  <a:pt x="5419952" y="1030587"/>
                  <a:pt x="5409445" y="1126070"/>
                  <a:pt x="5410201" y="1323439"/>
                </a:cubicBezTo>
                <a:cubicBezTo>
                  <a:pt x="5292882" y="1360498"/>
                  <a:pt x="5025241" y="1296350"/>
                  <a:pt x="4869181" y="1323439"/>
                </a:cubicBezTo>
                <a:cubicBezTo>
                  <a:pt x="4713121" y="1350528"/>
                  <a:pt x="4527234" y="1317976"/>
                  <a:pt x="4436365" y="1323439"/>
                </a:cubicBezTo>
                <a:cubicBezTo>
                  <a:pt x="4345496" y="1328902"/>
                  <a:pt x="4147584" y="1288024"/>
                  <a:pt x="3895345" y="1323439"/>
                </a:cubicBezTo>
                <a:cubicBezTo>
                  <a:pt x="3643106" y="1358854"/>
                  <a:pt x="3567058" y="1273360"/>
                  <a:pt x="3246121" y="1323439"/>
                </a:cubicBezTo>
                <a:cubicBezTo>
                  <a:pt x="2925184" y="1373518"/>
                  <a:pt x="2854612" y="1278025"/>
                  <a:pt x="2705101" y="1323439"/>
                </a:cubicBezTo>
                <a:cubicBezTo>
                  <a:pt x="2555590" y="1368853"/>
                  <a:pt x="2513018" y="1299958"/>
                  <a:pt x="2326386" y="1323439"/>
                </a:cubicBezTo>
                <a:cubicBezTo>
                  <a:pt x="2139755" y="1346920"/>
                  <a:pt x="2082503" y="1294314"/>
                  <a:pt x="1893570" y="1323439"/>
                </a:cubicBezTo>
                <a:cubicBezTo>
                  <a:pt x="1704637" y="1352564"/>
                  <a:pt x="1515916" y="1311169"/>
                  <a:pt x="1244346" y="1323439"/>
                </a:cubicBezTo>
                <a:cubicBezTo>
                  <a:pt x="972776" y="1335709"/>
                  <a:pt x="902421" y="1274696"/>
                  <a:pt x="703326" y="1323439"/>
                </a:cubicBezTo>
                <a:cubicBezTo>
                  <a:pt x="504231" y="1372182"/>
                  <a:pt x="221726" y="1321170"/>
                  <a:pt x="0" y="1323439"/>
                </a:cubicBezTo>
                <a:cubicBezTo>
                  <a:pt x="-2139" y="1230439"/>
                  <a:pt x="21455" y="1023048"/>
                  <a:pt x="0" y="882293"/>
                </a:cubicBezTo>
                <a:cubicBezTo>
                  <a:pt x="-21455" y="741538"/>
                  <a:pt x="8464" y="612520"/>
                  <a:pt x="0" y="480850"/>
                </a:cubicBezTo>
                <a:cubicBezTo>
                  <a:pt x="-8464" y="349180"/>
                  <a:pt x="30653" y="137842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000" b="1" dirty="0">
                <a:latin typeface="+mj-lt"/>
              </a:rPr>
              <a:t>Noteer korte kenmerken</a:t>
            </a:r>
            <a:r>
              <a:rPr lang="nl-NL" sz="2000" dirty="0">
                <a:latin typeface="+mj-lt"/>
              </a:rPr>
              <a:t> bij elk personage: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Belangrijkste eigenschap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Een symbool dat bij hen past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latin typeface="+mj-lt"/>
              </a:rPr>
              <a:t>Een woord uit het verhaal dat hen typeert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37FCFB9-FE97-6FD3-1FEF-9B21D5E32199}"/>
              </a:ext>
            </a:extLst>
          </p:cNvPr>
          <p:cNvSpPr txBox="1"/>
          <p:nvPr/>
        </p:nvSpPr>
        <p:spPr>
          <a:xfrm>
            <a:off x="7560805" y="4305511"/>
            <a:ext cx="3967869" cy="1323439"/>
          </a:xfrm>
          <a:custGeom>
            <a:avLst/>
            <a:gdLst>
              <a:gd name="connsiteX0" fmla="*/ 0 w 3967869"/>
              <a:gd name="connsiteY0" fmla="*/ 0 h 1323439"/>
              <a:gd name="connsiteX1" fmla="*/ 527160 w 3967869"/>
              <a:gd name="connsiteY1" fmla="*/ 0 h 1323439"/>
              <a:gd name="connsiteX2" fmla="*/ 1014641 w 3967869"/>
              <a:gd name="connsiteY2" fmla="*/ 0 h 1323439"/>
              <a:gd name="connsiteX3" fmla="*/ 1621158 w 3967869"/>
              <a:gd name="connsiteY3" fmla="*/ 0 h 1323439"/>
              <a:gd name="connsiteX4" fmla="*/ 2187996 w 3967869"/>
              <a:gd name="connsiteY4" fmla="*/ 0 h 1323439"/>
              <a:gd name="connsiteX5" fmla="*/ 2754835 w 3967869"/>
              <a:gd name="connsiteY5" fmla="*/ 0 h 1323439"/>
              <a:gd name="connsiteX6" fmla="*/ 3401031 w 3967869"/>
              <a:gd name="connsiteY6" fmla="*/ 0 h 1323439"/>
              <a:gd name="connsiteX7" fmla="*/ 3967869 w 3967869"/>
              <a:gd name="connsiteY7" fmla="*/ 0 h 1323439"/>
              <a:gd name="connsiteX8" fmla="*/ 3967869 w 3967869"/>
              <a:gd name="connsiteY8" fmla="*/ 401443 h 1323439"/>
              <a:gd name="connsiteX9" fmla="*/ 3967869 w 3967869"/>
              <a:gd name="connsiteY9" fmla="*/ 855824 h 1323439"/>
              <a:gd name="connsiteX10" fmla="*/ 3967869 w 3967869"/>
              <a:gd name="connsiteY10" fmla="*/ 1323439 h 1323439"/>
              <a:gd name="connsiteX11" fmla="*/ 3361352 w 3967869"/>
              <a:gd name="connsiteY11" fmla="*/ 1323439 h 1323439"/>
              <a:gd name="connsiteX12" fmla="*/ 2754835 w 3967869"/>
              <a:gd name="connsiteY12" fmla="*/ 1323439 h 1323439"/>
              <a:gd name="connsiteX13" fmla="*/ 2108639 w 3967869"/>
              <a:gd name="connsiteY13" fmla="*/ 1323439 h 1323439"/>
              <a:gd name="connsiteX14" fmla="*/ 1581479 w 3967869"/>
              <a:gd name="connsiteY14" fmla="*/ 1323439 h 1323439"/>
              <a:gd name="connsiteX15" fmla="*/ 935283 w 3967869"/>
              <a:gd name="connsiteY15" fmla="*/ 1323439 h 1323439"/>
              <a:gd name="connsiteX16" fmla="*/ 0 w 3967869"/>
              <a:gd name="connsiteY16" fmla="*/ 1323439 h 1323439"/>
              <a:gd name="connsiteX17" fmla="*/ 0 w 3967869"/>
              <a:gd name="connsiteY17" fmla="*/ 921996 h 1323439"/>
              <a:gd name="connsiteX18" fmla="*/ 0 w 3967869"/>
              <a:gd name="connsiteY18" fmla="*/ 467615 h 1323439"/>
              <a:gd name="connsiteX19" fmla="*/ 0 w 3967869"/>
              <a:gd name="connsiteY19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67869" h="1323439" fill="none" extrusionOk="0">
                <a:moveTo>
                  <a:pt x="0" y="0"/>
                </a:moveTo>
                <a:cubicBezTo>
                  <a:pt x="128934" y="-61648"/>
                  <a:pt x="333318" y="34952"/>
                  <a:pt x="527160" y="0"/>
                </a:cubicBezTo>
                <a:cubicBezTo>
                  <a:pt x="721002" y="-34952"/>
                  <a:pt x="774985" y="3684"/>
                  <a:pt x="1014641" y="0"/>
                </a:cubicBezTo>
                <a:cubicBezTo>
                  <a:pt x="1254297" y="-3684"/>
                  <a:pt x="1396624" y="52569"/>
                  <a:pt x="1621158" y="0"/>
                </a:cubicBezTo>
                <a:cubicBezTo>
                  <a:pt x="1845692" y="-52569"/>
                  <a:pt x="2057716" y="66162"/>
                  <a:pt x="2187996" y="0"/>
                </a:cubicBezTo>
                <a:cubicBezTo>
                  <a:pt x="2318276" y="-66162"/>
                  <a:pt x="2582522" y="23049"/>
                  <a:pt x="2754835" y="0"/>
                </a:cubicBezTo>
                <a:cubicBezTo>
                  <a:pt x="2927148" y="-23049"/>
                  <a:pt x="3139314" y="50393"/>
                  <a:pt x="3401031" y="0"/>
                </a:cubicBezTo>
                <a:cubicBezTo>
                  <a:pt x="3662748" y="-50393"/>
                  <a:pt x="3724261" y="41270"/>
                  <a:pt x="3967869" y="0"/>
                </a:cubicBezTo>
                <a:cubicBezTo>
                  <a:pt x="4015500" y="190884"/>
                  <a:pt x="3920214" y="274172"/>
                  <a:pt x="3967869" y="401443"/>
                </a:cubicBezTo>
                <a:cubicBezTo>
                  <a:pt x="4015524" y="528714"/>
                  <a:pt x="3935805" y="663447"/>
                  <a:pt x="3967869" y="855824"/>
                </a:cubicBezTo>
                <a:cubicBezTo>
                  <a:pt x="3999933" y="1048201"/>
                  <a:pt x="3911907" y="1227432"/>
                  <a:pt x="3967869" y="1323439"/>
                </a:cubicBezTo>
                <a:cubicBezTo>
                  <a:pt x="3774507" y="1343155"/>
                  <a:pt x="3655222" y="1312436"/>
                  <a:pt x="3361352" y="1323439"/>
                </a:cubicBezTo>
                <a:cubicBezTo>
                  <a:pt x="3067482" y="1334442"/>
                  <a:pt x="3002588" y="1299188"/>
                  <a:pt x="2754835" y="1323439"/>
                </a:cubicBezTo>
                <a:cubicBezTo>
                  <a:pt x="2507082" y="1347690"/>
                  <a:pt x="2258269" y="1285070"/>
                  <a:pt x="2108639" y="1323439"/>
                </a:cubicBezTo>
                <a:cubicBezTo>
                  <a:pt x="1959009" y="1361808"/>
                  <a:pt x="1792546" y="1288320"/>
                  <a:pt x="1581479" y="1323439"/>
                </a:cubicBezTo>
                <a:cubicBezTo>
                  <a:pt x="1370412" y="1358558"/>
                  <a:pt x="1203570" y="1309754"/>
                  <a:pt x="935283" y="1323439"/>
                </a:cubicBezTo>
                <a:cubicBezTo>
                  <a:pt x="666996" y="1337124"/>
                  <a:pt x="384619" y="1313330"/>
                  <a:pt x="0" y="1323439"/>
                </a:cubicBezTo>
                <a:cubicBezTo>
                  <a:pt x="-2329" y="1130774"/>
                  <a:pt x="48107" y="1092734"/>
                  <a:pt x="0" y="921996"/>
                </a:cubicBezTo>
                <a:cubicBezTo>
                  <a:pt x="-48107" y="751258"/>
                  <a:pt x="20789" y="650596"/>
                  <a:pt x="0" y="467615"/>
                </a:cubicBezTo>
                <a:cubicBezTo>
                  <a:pt x="-20789" y="284634"/>
                  <a:pt x="42250" y="163930"/>
                  <a:pt x="0" y="0"/>
                </a:cubicBezTo>
                <a:close/>
              </a:path>
              <a:path w="3967869" h="1323439" stroke="0" extrusionOk="0">
                <a:moveTo>
                  <a:pt x="0" y="0"/>
                </a:moveTo>
                <a:cubicBezTo>
                  <a:pt x="216616" y="-4391"/>
                  <a:pt x="270875" y="55413"/>
                  <a:pt x="527160" y="0"/>
                </a:cubicBezTo>
                <a:cubicBezTo>
                  <a:pt x="783445" y="-55413"/>
                  <a:pt x="791642" y="9190"/>
                  <a:pt x="974962" y="0"/>
                </a:cubicBezTo>
                <a:cubicBezTo>
                  <a:pt x="1158282" y="-9190"/>
                  <a:pt x="1490339" y="27572"/>
                  <a:pt x="1621158" y="0"/>
                </a:cubicBezTo>
                <a:cubicBezTo>
                  <a:pt x="1751977" y="-27572"/>
                  <a:pt x="1891117" y="62267"/>
                  <a:pt x="2148318" y="0"/>
                </a:cubicBezTo>
                <a:cubicBezTo>
                  <a:pt x="2405519" y="-62267"/>
                  <a:pt x="2465113" y="41095"/>
                  <a:pt x="2675477" y="0"/>
                </a:cubicBezTo>
                <a:cubicBezTo>
                  <a:pt x="2885841" y="-41095"/>
                  <a:pt x="3100999" y="54680"/>
                  <a:pt x="3321673" y="0"/>
                </a:cubicBezTo>
                <a:cubicBezTo>
                  <a:pt x="3542347" y="-54680"/>
                  <a:pt x="3818351" y="5230"/>
                  <a:pt x="3967869" y="0"/>
                </a:cubicBezTo>
                <a:cubicBezTo>
                  <a:pt x="4005315" y="140850"/>
                  <a:pt x="3954251" y="347133"/>
                  <a:pt x="3967869" y="467615"/>
                </a:cubicBezTo>
                <a:cubicBezTo>
                  <a:pt x="3981487" y="588097"/>
                  <a:pt x="3928556" y="710157"/>
                  <a:pt x="3967869" y="882293"/>
                </a:cubicBezTo>
                <a:cubicBezTo>
                  <a:pt x="4007182" y="1054429"/>
                  <a:pt x="3916786" y="1134847"/>
                  <a:pt x="3967869" y="1323439"/>
                </a:cubicBezTo>
                <a:cubicBezTo>
                  <a:pt x="3818476" y="1381344"/>
                  <a:pt x="3557150" y="1284701"/>
                  <a:pt x="3401031" y="1323439"/>
                </a:cubicBezTo>
                <a:cubicBezTo>
                  <a:pt x="3244912" y="1362177"/>
                  <a:pt x="3104651" y="1261792"/>
                  <a:pt x="2873871" y="1323439"/>
                </a:cubicBezTo>
                <a:cubicBezTo>
                  <a:pt x="2643091" y="1385086"/>
                  <a:pt x="2436361" y="1317005"/>
                  <a:pt x="2227675" y="1323439"/>
                </a:cubicBezTo>
                <a:cubicBezTo>
                  <a:pt x="2018989" y="1329873"/>
                  <a:pt x="1875134" y="1254674"/>
                  <a:pt x="1581479" y="1323439"/>
                </a:cubicBezTo>
                <a:cubicBezTo>
                  <a:pt x="1287824" y="1392204"/>
                  <a:pt x="1317181" y="1273286"/>
                  <a:pt x="1093998" y="1323439"/>
                </a:cubicBezTo>
                <a:cubicBezTo>
                  <a:pt x="870815" y="1373592"/>
                  <a:pt x="742058" y="1261943"/>
                  <a:pt x="527160" y="1323439"/>
                </a:cubicBezTo>
                <a:cubicBezTo>
                  <a:pt x="312262" y="1384935"/>
                  <a:pt x="232203" y="1303871"/>
                  <a:pt x="0" y="1323439"/>
                </a:cubicBezTo>
                <a:cubicBezTo>
                  <a:pt x="-14905" y="1127395"/>
                  <a:pt x="662" y="1080025"/>
                  <a:pt x="0" y="882293"/>
                </a:cubicBezTo>
                <a:cubicBezTo>
                  <a:pt x="-662" y="684561"/>
                  <a:pt x="44501" y="658708"/>
                  <a:pt x="0" y="467615"/>
                </a:cubicBezTo>
                <a:cubicBezTo>
                  <a:pt x="-44501" y="276522"/>
                  <a:pt x="24623" y="96958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</a:rPr>
              <a:t>Zorg dat de poster </a:t>
            </a:r>
            <a:r>
              <a:rPr lang="nl-NL" sz="2000" b="1" dirty="0">
                <a:latin typeface="+mj-lt"/>
              </a:rPr>
              <a:t>duidelijk en creatief</a:t>
            </a:r>
            <a:r>
              <a:rPr lang="nl-NL" sz="2000" dirty="0">
                <a:latin typeface="+mj-lt"/>
              </a:rPr>
              <a:t> is, zodat anderen de relaties kunnen begrijpen door alleen naar de poster te kijken.</a:t>
            </a:r>
          </a:p>
        </p:txBody>
      </p:sp>
      <p:sp>
        <p:nvSpPr>
          <p:cNvPr id="12" name="Stroomdiagram: Alternatief proces 4">
            <a:extLst>
              <a:ext uri="{FF2B5EF4-FFF2-40B4-BE49-F238E27FC236}">
                <a16:creationId xmlns:a16="http://schemas.microsoft.com/office/drawing/2014/main" id="{AA3D2FDA-959D-7B52-652F-C4D56269CFA8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Stamboomposter</a:t>
            </a:r>
          </a:p>
        </p:txBody>
      </p:sp>
      <p:cxnSp>
        <p:nvCxnSpPr>
          <p:cNvPr id="15" name="Kromme verbindingslijn 14">
            <a:extLst>
              <a:ext uri="{FF2B5EF4-FFF2-40B4-BE49-F238E27FC236}">
                <a16:creationId xmlns:a16="http://schemas.microsoft.com/office/drawing/2014/main" id="{6DA9D591-2BF2-727A-DF19-11C44BA517A0}"/>
              </a:ext>
            </a:extLst>
          </p:cNvPr>
          <p:cNvCxnSpPr>
            <a:cxnSpLocks/>
          </p:cNvCxnSpPr>
          <p:nvPr/>
        </p:nvCxnSpPr>
        <p:spPr>
          <a:xfrm rot="5400000">
            <a:off x="675642" y="1593335"/>
            <a:ext cx="1295670" cy="914395"/>
          </a:xfrm>
          <a:prstGeom prst="curvedConnector3">
            <a:avLst>
              <a:gd name="adj1" fmla="val -3914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Kromme verbindingslijn 22">
            <a:extLst>
              <a:ext uri="{FF2B5EF4-FFF2-40B4-BE49-F238E27FC236}">
                <a16:creationId xmlns:a16="http://schemas.microsoft.com/office/drawing/2014/main" id="{C63A953D-F4FC-BA9D-6FCA-3A4A6E4A3583}"/>
              </a:ext>
            </a:extLst>
          </p:cNvPr>
          <p:cNvCxnSpPr>
            <a:cxnSpLocks/>
          </p:cNvCxnSpPr>
          <p:nvPr/>
        </p:nvCxnSpPr>
        <p:spPr>
          <a:xfrm flipV="1">
            <a:off x="4517313" y="3821830"/>
            <a:ext cx="988605" cy="42235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romme verbindingslijn 31">
            <a:extLst>
              <a:ext uri="{FF2B5EF4-FFF2-40B4-BE49-F238E27FC236}">
                <a16:creationId xmlns:a16="http://schemas.microsoft.com/office/drawing/2014/main" id="{258E3466-0FFD-AF9B-5A8C-9EF954E034C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05919" y="4122866"/>
            <a:ext cx="1813625" cy="844364"/>
          </a:xfrm>
          <a:prstGeom prst="curvedConnector3">
            <a:avLst>
              <a:gd name="adj1" fmla="val 9422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Kromme verbindingslijn 36">
            <a:extLst>
              <a:ext uri="{FF2B5EF4-FFF2-40B4-BE49-F238E27FC236}">
                <a16:creationId xmlns:a16="http://schemas.microsoft.com/office/drawing/2014/main" id="{0E7B1DA5-2C8F-467C-1A8A-5A6F1EF50031}"/>
              </a:ext>
            </a:extLst>
          </p:cNvPr>
          <p:cNvCxnSpPr>
            <a:cxnSpLocks/>
          </p:cNvCxnSpPr>
          <p:nvPr/>
        </p:nvCxnSpPr>
        <p:spPr>
          <a:xfrm flipV="1">
            <a:off x="5288610" y="5751445"/>
            <a:ext cx="3529037" cy="988996"/>
          </a:xfrm>
          <a:prstGeom prst="curvedConnector3">
            <a:avLst>
              <a:gd name="adj1" fmla="val 9834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429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B8753-AE16-4DE6-6C40-344439DD0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D707E932-45D3-46F0-8B2D-99A98DB87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schets, illustratie, Kinderkunst, kunst&#10;&#10;Door AI gegenereerde inhoud is mogelijk onjuist.">
            <a:extLst>
              <a:ext uri="{FF2B5EF4-FFF2-40B4-BE49-F238E27FC236}">
                <a16:creationId xmlns:a16="http://schemas.microsoft.com/office/drawing/2014/main" id="{1559C79D-0188-E8E9-B8F9-6C660F359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86590"/>
            <a:ext cx="12284529" cy="9445039"/>
          </a:xfrm>
          <a:prstGeom prst="rect">
            <a:avLst/>
          </a:prstGeom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79EA45C1-5D9B-4851-BC36-CF2BBE00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08C9B4-A865-9829-051B-66F7DD669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1279" y="1894853"/>
            <a:ext cx="2783541" cy="654803"/>
          </a:xfrm>
        </p:spPr>
        <p:txBody>
          <a:bodyPr>
            <a:normAutofit fontScale="90000"/>
          </a:bodyPr>
          <a:lstStyle/>
          <a:p>
            <a:r>
              <a:rPr lang="nl-NL" sz="2700" dirty="0">
                <a:solidFill>
                  <a:schemeClr val="bg2"/>
                </a:solidFill>
              </a:rPr>
              <a:t>Presentaties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A120767-4A91-C768-EEE7-48D51A5D2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0531" y="2712204"/>
            <a:ext cx="2665038" cy="2249762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90000"/>
              </a:lnSpc>
              <a:buFont typeface="Wingdings" pitchFamily="2" charset="2"/>
              <a:buChar char=""/>
            </a:pPr>
            <a:r>
              <a:rPr lang="nl-NL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Wie staat centraal?</a:t>
            </a:r>
          </a:p>
          <a:p>
            <a:pPr marL="342900" lvl="0" indent="-342900" algn="l">
              <a:lnSpc>
                <a:spcPct val="90000"/>
              </a:lnSpc>
              <a:buFont typeface="Wingdings" pitchFamily="2" charset="2"/>
              <a:buChar char=""/>
            </a:pPr>
            <a:r>
              <a:rPr lang="nl-NL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Welke relatie vonden jullie het belangrijkst?</a:t>
            </a:r>
          </a:p>
          <a:p>
            <a:pPr marL="342900" lvl="0" indent="-342900" algn="l">
              <a:lnSpc>
                <a:spcPct val="90000"/>
              </a:lnSpc>
              <a:buFont typeface="Wingdings" pitchFamily="2" charset="2"/>
              <a:buChar char=""/>
            </a:pPr>
            <a:r>
              <a:rPr lang="nl-NL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Wat viel jullie op tijdens het maken?</a:t>
            </a:r>
          </a:p>
        </p:txBody>
      </p:sp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2C520B70-8BF6-F224-7887-1C0393A1E889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Presentaties</a:t>
            </a:r>
          </a:p>
        </p:txBody>
      </p:sp>
    </p:spTree>
    <p:extLst>
      <p:ext uri="{BB962C8B-B14F-4D97-AF65-F5344CB8AC3E}">
        <p14:creationId xmlns:p14="http://schemas.microsoft.com/office/powerpoint/2010/main" val="483996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766B45-1A5B-3F62-CA11-D89E3011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3D99578A-5517-4361-8249-598D1C9FB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4600765F-D037-1925-05FB-DE22487D1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0"/>
          <a:stretch>
            <a:fillRect/>
          </a:stretch>
        </p:blipFill>
        <p:spPr bwMode="auto">
          <a:xfrm>
            <a:off x="685800" y="685800"/>
            <a:ext cx="10820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088C0414-4070-42B4-B359-C995754D7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0C7A2D-CCB3-DE94-622F-53E3976356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1387547"/>
            <a:ext cx="8115300" cy="2216266"/>
          </a:xfrm>
        </p:spPr>
        <p:txBody>
          <a:bodyPr>
            <a:normAutofit/>
          </a:bodyPr>
          <a:lstStyle/>
          <a:p>
            <a:r>
              <a:rPr lang="nl-NL"/>
              <a:t>Reflectievraag: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26DE67F-20DD-C687-7F5A-4C39222AF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3759200"/>
            <a:ext cx="8115300" cy="1727202"/>
          </a:xfrm>
        </p:spPr>
        <p:txBody>
          <a:bodyPr>
            <a:normAutofit/>
          </a:bodyPr>
          <a:lstStyle/>
          <a:p>
            <a:r>
              <a:rPr lang="nl-NL" i="1" spc="5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Wat laten de stamboomposters zien over ‘identiteit’ en ‘verbondenheid’ in Oever?</a:t>
            </a:r>
            <a:r>
              <a:rPr lang="nl-NL" dirty="0">
                <a:effectLst/>
              </a:rPr>
              <a:t> </a:t>
            </a:r>
            <a:endParaRPr lang="nl-NL" dirty="0"/>
          </a:p>
        </p:txBody>
      </p:sp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DB1CC6E6-3C54-7C40-8D94-0AB5FFD2B460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Lesafsluiting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C5900B8-FF45-EBFD-DCA7-0CE5B667E0FE}"/>
              </a:ext>
            </a:extLst>
          </p:cNvPr>
          <p:cNvSpPr txBox="1"/>
          <p:nvPr/>
        </p:nvSpPr>
        <p:spPr>
          <a:xfrm>
            <a:off x="380999" y="4672293"/>
            <a:ext cx="3831514" cy="1938992"/>
          </a:xfrm>
          <a:custGeom>
            <a:avLst/>
            <a:gdLst>
              <a:gd name="connsiteX0" fmla="*/ 0 w 3831514"/>
              <a:gd name="connsiteY0" fmla="*/ 0 h 1938992"/>
              <a:gd name="connsiteX1" fmla="*/ 623989 w 3831514"/>
              <a:gd name="connsiteY1" fmla="*/ 0 h 1938992"/>
              <a:gd name="connsiteX2" fmla="*/ 1209664 w 3831514"/>
              <a:gd name="connsiteY2" fmla="*/ 0 h 1938992"/>
              <a:gd name="connsiteX3" fmla="*/ 1757023 w 3831514"/>
              <a:gd name="connsiteY3" fmla="*/ 0 h 1938992"/>
              <a:gd name="connsiteX4" fmla="*/ 2304382 w 3831514"/>
              <a:gd name="connsiteY4" fmla="*/ 0 h 1938992"/>
              <a:gd name="connsiteX5" fmla="*/ 2928371 w 3831514"/>
              <a:gd name="connsiteY5" fmla="*/ 0 h 1938992"/>
              <a:gd name="connsiteX6" fmla="*/ 3831514 w 3831514"/>
              <a:gd name="connsiteY6" fmla="*/ 0 h 1938992"/>
              <a:gd name="connsiteX7" fmla="*/ 3831514 w 3831514"/>
              <a:gd name="connsiteY7" fmla="*/ 426578 h 1938992"/>
              <a:gd name="connsiteX8" fmla="*/ 3831514 w 3831514"/>
              <a:gd name="connsiteY8" fmla="*/ 930716 h 1938992"/>
              <a:gd name="connsiteX9" fmla="*/ 3831514 w 3831514"/>
              <a:gd name="connsiteY9" fmla="*/ 1357294 h 1938992"/>
              <a:gd name="connsiteX10" fmla="*/ 3831514 w 3831514"/>
              <a:gd name="connsiteY10" fmla="*/ 1938992 h 1938992"/>
              <a:gd name="connsiteX11" fmla="*/ 3360785 w 3831514"/>
              <a:gd name="connsiteY11" fmla="*/ 1938992 h 1938992"/>
              <a:gd name="connsiteX12" fmla="*/ 2736796 w 3831514"/>
              <a:gd name="connsiteY12" fmla="*/ 1938992 h 1938992"/>
              <a:gd name="connsiteX13" fmla="*/ 2227752 w 3831514"/>
              <a:gd name="connsiteY13" fmla="*/ 1938992 h 1938992"/>
              <a:gd name="connsiteX14" fmla="*/ 1603762 w 3831514"/>
              <a:gd name="connsiteY14" fmla="*/ 1938992 h 1938992"/>
              <a:gd name="connsiteX15" fmla="*/ 1133033 w 3831514"/>
              <a:gd name="connsiteY15" fmla="*/ 1938992 h 1938992"/>
              <a:gd name="connsiteX16" fmla="*/ 700620 w 3831514"/>
              <a:gd name="connsiteY16" fmla="*/ 1938992 h 1938992"/>
              <a:gd name="connsiteX17" fmla="*/ 0 w 3831514"/>
              <a:gd name="connsiteY17" fmla="*/ 1938992 h 1938992"/>
              <a:gd name="connsiteX18" fmla="*/ 0 w 3831514"/>
              <a:gd name="connsiteY18" fmla="*/ 1434854 h 1938992"/>
              <a:gd name="connsiteX19" fmla="*/ 0 w 3831514"/>
              <a:gd name="connsiteY19" fmla="*/ 1008276 h 1938992"/>
              <a:gd name="connsiteX20" fmla="*/ 0 w 3831514"/>
              <a:gd name="connsiteY20" fmla="*/ 484748 h 1938992"/>
              <a:gd name="connsiteX21" fmla="*/ 0 w 3831514"/>
              <a:gd name="connsiteY21" fmla="*/ 0 h 193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31514" h="1938992" fill="none" extrusionOk="0">
                <a:moveTo>
                  <a:pt x="0" y="0"/>
                </a:moveTo>
                <a:cubicBezTo>
                  <a:pt x="287297" y="-38963"/>
                  <a:pt x="455846" y="59770"/>
                  <a:pt x="623989" y="0"/>
                </a:cubicBezTo>
                <a:cubicBezTo>
                  <a:pt x="792132" y="-59770"/>
                  <a:pt x="1083206" y="30450"/>
                  <a:pt x="1209664" y="0"/>
                </a:cubicBezTo>
                <a:cubicBezTo>
                  <a:pt x="1336122" y="-30450"/>
                  <a:pt x="1621922" y="23978"/>
                  <a:pt x="1757023" y="0"/>
                </a:cubicBezTo>
                <a:cubicBezTo>
                  <a:pt x="1892124" y="-23978"/>
                  <a:pt x="2115130" y="5616"/>
                  <a:pt x="2304382" y="0"/>
                </a:cubicBezTo>
                <a:cubicBezTo>
                  <a:pt x="2493634" y="-5616"/>
                  <a:pt x="2630021" y="64390"/>
                  <a:pt x="2928371" y="0"/>
                </a:cubicBezTo>
                <a:cubicBezTo>
                  <a:pt x="3226721" y="-64390"/>
                  <a:pt x="3554532" y="38214"/>
                  <a:pt x="3831514" y="0"/>
                </a:cubicBezTo>
                <a:cubicBezTo>
                  <a:pt x="3875524" y="97765"/>
                  <a:pt x="3795583" y="292906"/>
                  <a:pt x="3831514" y="426578"/>
                </a:cubicBezTo>
                <a:cubicBezTo>
                  <a:pt x="3867445" y="560250"/>
                  <a:pt x="3829455" y="757653"/>
                  <a:pt x="3831514" y="930716"/>
                </a:cubicBezTo>
                <a:cubicBezTo>
                  <a:pt x="3833573" y="1103779"/>
                  <a:pt x="3790816" y="1241213"/>
                  <a:pt x="3831514" y="1357294"/>
                </a:cubicBezTo>
                <a:cubicBezTo>
                  <a:pt x="3872212" y="1473375"/>
                  <a:pt x="3794583" y="1743626"/>
                  <a:pt x="3831514" y="1938992"/>
                </a:cubicBezTo>
                <a:cubicBezTo>
                  <a:pt x="3598458" y="1970930"/>
                  <a:pt x="3587857" y="1896134"/>
                  <a:pt x="3360785" y="1938992"/>
                </a:cubicBezTo>
                <a:cubicBezTo>
                  <a:pt x="3133713" y="1981850"/>
                  <a:pt x="3034997" y="1900133"/>
                  <a:pt x="2736796" y="1938992"/>
                </a:cubicBezTo>
                <a:cubicBezTo>
                  <a:pt x="2438595" y="1977851"/>
                  <a:pt x="2440177" y="1908174"/>
                  <a:pt x="2227752" y="1938992"/>
                </a:cubicBezTo>
                <a:cubicBezTo>
                  <a:pt x="2015327" y="1969810"/>
                  <a:pt x="1771132" y="1888697"/>
                  <a:pt x="1603762" y="1938992"/>
                </a:cubicBezTo>
                <a:cubicBezTo>
                  <a:pt x="1436392" y="1989287"/>
                  <a:pt x="1279109" y="1900197"/>
                  <a:pt x="1133033" y="1938992"/>
                </a:cubicBezTo>
                <a:cubicBezTo>
                  <a:pt x="986957" y="1977787"/>
                  <a:pt x="787105" y="1916749"/>
                  <a:pt x="700620" y="1938992"/>
                </a:cubicBezTo>
                <a:cubicBezTo>
                  <a:pt x="614135" y="1961235"/>
                  <a:pt x="335719" y="1901385"/>
                  <a:pt x="0" y="1938992"/>
                </a:cubicBezTo>
                <a:cubicBezTo>
                  <a:pt x="-19141" y="1755445"/>
                  <a:pt x="4104" y="1674388"/>
                  <a:pt x="0" y="1434854"/>
                </a:cubicBezTo>
                <a:cubicBezTo>
                  <a:pt x="-4104" y="1195320"/>
                  <a:pt x="34356" y="1154735"/>
                  <a:pt x="0" y="1008276"/>
                </a:cubicBezTo>
                <a:cubicBezTo>
                  <a:pt x="-34356" y="861817"/>
                  <a:pt x="60755" y="711604"/>
                  <a:pt x="0" y="484748"/>
                </a:cubicBezTo>
                <a:cubicBezTo>
                  <a:pt x="-60755" y="257892"/>
                  <a:pt x="21756" y="144564"/>
                  <a:pt x="0" y="0"/>
                </a:cubicBezTo>
                <a:close/>
              </a:path>
              <a:path w="3831514" h="1938992" stroke="0" extrusionOk="0">
                <a:moveTo>
                  <a:pt x="0" y="0"/>
                </a:moveTo>
                <a:cubicBezTo>
                  <a:pt x="175440" y="-5442"/>
                  <a:pt x="288157" y="12353"/>
                  <a:pt x="509044" y="0"/>
                </a:cubicBezTo>
                <a:cubicBezTo>
                  <a:pt x="729931" y="-12353"/>
                  <a:pt x="749209" y="35410"/>
                  <a:pt x="941458" y="0"/>
                </a:cubicBezTo>
                <a:cubicBezTo>
                  <a:pt x="1133707" y="-35410"/>
                  <a:pt x="1440457" y="35948"/>
                  <a:pt x="1565447" y="0"/>
                </a:cubicBezTo>
                <a:cubicBezTo>
                  <a:pt x="1690437" y="-35948"/>
                  <a:pt x="1836776" y="60974"/>
                  <a:pt x="2074491" y="0"/>
                </a:cubicBezTo>
                <a:cubicBezTo>
                  <a:pt x="2312206" y="-60974"/>
                  <a:pt x="2353963" y="32120"/>
                  <a:pt x="2583535" y="0"/>
                </a:cubicBezTo>
                <a:cubicBezTo>
                  <a:pt x="2813107" y="-32120"/>
                  <a:pt x="2951790" y="18747"/>
                  <a:pt x="3207525" y="0"/>
                </a:cubicBezTo>
                <a:cubicBezTo>
                  <a:pt x="3463260" y="-18747"/>
                  <a:pt x="3640605" y="117"/>
                  <a:pt x="3831514" y="0"/>
                </a:cubicBezTo>
                <a:cubicBezTo>
                  <a:pt x="3870359" y="186342"/>
                  <a:pt x="3807127" y="387782"/>
                  <a:pt x="3831514" y="523528"/>
                </a:cubicBezTo>
                <a:cubicBezTo>
                  <a:pt x="3855901" y="659274"/>
                  <a:pt x="3806632" y="878614"/>
                  <a:pt x="3831514" y="969496"/>
                </a:cubicBezTo>
                <a:cubicBezTo>
                  <a:pt x="3856396" y="1060378"/>
                  <a:pt x="3811262" y="1196894"/>
                  <a:pt x="3831514" y="1415464"/>
                </a:cubicBezTo>
                <a:cubicBezTo>
                  <a:pt x="3851766" y="1634034"/>
                  <a:pt x="3822355" y="1795970"/>
                  <a:pt x="3831514" y="1938992"/>
                </a:cubicBezTo>
                <a:cubicBezTo>
                  <a:pt x="3562701" y="1942588"/>
                  <a:pt x="3370758" y="1889242"/>
                  <a:pt x="3245840" y="1938992"/>
                </a:cubicBezTo>
                <a:cubicBezTo>
                  <a:pt x="3120922" y="1988742"/>
                  <a:pt x="2906448" y="1919062"/>
                  <a:pt x="2621850" y="1938992"/>
                </a:cubicBezTo>
                <a:cubicBezTo>
                  <a:pt x="2337252" y="1958922"/>
                  <a:pt x="2260288" y="1865612"/>
                  <a:pt x="1997861" y="1938992"/>
                </a:cubicBezTo>
                <a:cubicBezTo>
                  <a:pt x="1735434" y="2012372"/>
                  <a:pt x="1752144" y="1933804"/>
                  <a:pt x="1527132" y="1938992"/>
                </a:cubicBezTo>
                <a:cubicBezTo>
                  <a:pt x="1302120" y="1944180"/>
                  <a:pt x="1129982" y="1890833"/>
                  <a:pt x="979773" y="1938992"/>
                </a:cubicBezTo>
                <a:cubicBezTo>
                  <a:pt x="829564" y="1987151"/>
                  <a:pt x="218104" y="1895088"/>
                  <a:pt x="0" y="1938992"/>
                </a:cubicBezTo>
                <a:cubicBezTo>
                  <a:pt x="-14486" y="1754401"/>
                  <a:pt x="55212" y="1590858"/>
                  <a:pt x="0" y="1454244"/>
                </a:cubicBezTo>
                <a:cubicBezTo>
                  <a:pt x="-55212" y="1317630"/>
                  <a:pt x="21163" y="1145574"/>
                  <a:pt x="0" y="1008276"/>
                </a:cubicBezTo>
                <a:cubicBezTo>
                  <a:pt x="-21163" y="870978"/>
                  <a:pt x="7730" y="688959"/>
                  <a:pt x="0" y="562308"/>
                </a:cubicBezTo>
                <a:cubicBezTo>
                  <a:pt x="-7730" y="435657"/>
                  <a:pt x="16805" y="210735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000" b="1" dirty="0">
                <a:latin typeface="+mj-lt"/>
              </a:rPr>
              <a:t>Schrijf op een post-it: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+mj-lt"/>
              </a:rPr>
              <a:t>De stamboom laat zien dat identiteit/verbondenheid in Oever…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  <a:latin typeface="+mj-lt"/>
              </a:rPr>
              <a:t>Vul aan.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  <a:latin typeface="+mj-lt"/>
              </a:rPr>
              <a:t>Plak de post-it op het bord.</a:t>
            </a:r>
            <a:endParaRPr lang="nl-NL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2606927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160CFE597C64E846C5E60F2F94AE5" ma:contentTypeVersion="11" ma:contentTypeDescription="Een nieuw document maken." ma:contentTypeScope="" ma:versionID="9960940522a58c84a8f1449a5d1a5412">
  <xsd:schema xmlns:xsd="http://www.w3.org/2001/XMLSchema" xmlns:xs="http://www.w3.org/2001/XMLSchema" xmlns:p="http://schemas.microsoft.com/office/2006/metadata/properties" xmlns:ns2="bce4ac14-a034-4052-9a60-4fdc00919b83" xmlns:ns3="3ac4f7a3-5247-4f0f-a4d4-1594ccd91869" targetNamespace="http://schemas.microsoft.com/office/2006/metadata/properties" ma:root="true" ma:fieldsID="9172c78897d6c969d92876a34ee136f3" ns2:_="" ns3:_="">
    <xsd:import namespace="bce4ac14-a034-4052-9a60-4fdc00919b83"/>
    <xsd:import namespace="3ac4f7a3-5247-4f0f-a4d4-1594ccd91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4ac14-a034-4052-9a60-4fdc00919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4f7a3-5247-4f0f-a4d4-1594ccd91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0502ae1-6d39-4c21-a0aa-29b809732778}" ma:internalName="TaxCatchAll" ma:showField="CatchAllData" ma:web="3ac4f7a3-5247-4f0f-a4d4-1594ccd91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c4f7a3-5247-4f0f-a4d4-1594ccd91869" xsi:nil="true"/>
    <lcf76f155ced4ddcb4097134ff3c332f xmlns="bce4ac14-a034-4052-9a60-4fdc00919b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325791-97C3-448B-B2D2-D03B7D4EB230}"/>
</file>

<file path=customXml/itemProps2.xml><?xml version="1.0" encoding="utf-8"?>
<ds:datastoreItem xmlns:ds="http://schemas.openxmlformats.org/officeDocument/2006/customXml" ds:itemID="{ACE0EE02-E19B-4A26-80BC-523B12D9796F}"/>
</file>

<file path=customXml/itemProps3.xml><?xml version="1.0" encoding="utf-8"?>
<ds:datastoreItem xmlns:ds="http://schemas.openxmlformats.org/officeDocument/2006/customXml" ds:itemID="{4087DB43-8D50-4101-88DF-BDFF45CBBFC6}"/>
</file>

<file path=docProps/app.xml><?xml version="1.0" encoding="utf-8"?>
<Properties xmlns="http://schemas.openxmlformats.org/officeDocument/2006/extended-properties" xmlns:vt="http://schemas.openxmlformats.org/officeDocument/2006/docPropsVTypes">
  <TotalTime>4160</TotalTime>
  <Words>637</Words>
  <Application>Microsoft Macintosh PowerPoint</Application>
  <PresentationFormat>Breedbeeld</PresentationFormat>
  <Paragraphs>117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5" baseType="lpstr">
      <vt:lpstr>Aptos</vt:lpstr>
      <vt:lpstr>Arial</vt:lpstr>
      <vt:lpstr>Gill Sans MT</vt:lpstr>
      <vt:lpstr>Goudy Old Style</vt:lpstr>
      <vt:lpstr>Times New Roman</vt:lpstr>
      <vt:lpstr>Wingdings</vt:lpstr>
      <vt:lpstr>ClassicFrameVTI</vt:lpstr>
      <vt:lpstr>Fictie lessen</vt:lpstr>
      <vt:lpstr>Les 5</vt:lpstr>
      <vt:lpstr>Lezen</vt:lpstr>
      <vt:lpstr>Startopdracht</vt:lpstr>
      <vt:lpstr>Stelling 1</vt:lpstr>
      <vt:lpstr>Stelling 2</vt:lpstr>
      <vt:lpstr>Stelling 3</vt:lpstr>
      <vt:lpstr>Stelling 4</vt:lpstr>
      <vt:lpstr>Stelling 5</vt:lpstr>
      <vt:lpstr>Stelling 6</vt:lpstr>
      <vt:lpstr>Stelling 7</vt:lpstr>
      <vt:lpstr>Stelling 8</vt:lpstr>
      <vt:lpstr>Stelling 9</vt:lpstr>
      <vt:lpstr>Stelling 10</vt:lpstr>
      <vt:lpstr>Bespreek in duo’s één van de stellingen</vt:lpstr>
      <vt:lpstr>De opdracht</vt:lpstr>
      <vt:lpstr>Presentaties</vt:lpstr>
      <vt:lpstr>Reflectievraag: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Cuijpers (student)</dc:creator>
  <cp:lastModifiedBy>Isabel Cuijpers (student)</cp:lastModifiedBy>
  <cp:revision>21</cp:revision>
  <dcterms:created xsi:type="dcterms:W3CDTF">2025-11-20T14:19:15Z</dcterms:created>
  <dcterms:modified xsi:type="dcterms:W3CDTF">2026-01-01T18:24:01Z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0x0101003E9160CFE597C64E846C5E60F2F94AE5</vt:lpwstr>
  </property>
</Properties>
</file>