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1"/>
  </p:sldMasterIdLst>
  <p:notesMasterIdLst>
    <p:notesMasterId r:id="rId10"/>
  </p:notesMasterIdLst>
  <p:sldIdLst>
    <p:sldId id="259" r:id="rId2"/>
    <p:sldId id="282" r:id="rId3"/>
    <p:sldId id="283" r:id="rId4"/>
    <p:sldId id="284" r:id="rId5"/>
    <p:sldId id="273" r:id="rId6"/>
    <p:sldId id="285" r:id="rId7"/>
    <p:sldId id="286" r:id="rId8"/>
    <p:sldId id="287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3"/>
    <p:restoredTop sz="94729"/>
  </p:normalViewPr>
  <p:slideViewPr>
    <p:cSldViewPr snapToGrid="0">
      <p:cViewPr varScale="1">
        <p:scale>
          <a:sx n="108" d="100"/>
          <a:sy n="108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01-01-2026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9545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57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5889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2352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2A551-3BB8-4BA1-B25C-BD380FCBBAF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662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 dirty="0"/>
              <a:t>Fictie</a:t>
            </a:r>
            <a:br>
              <a:rPr lang="nl-NL" sz="3200" dirty="0"/>
            </a:br>
            <a:r>
              <a:rPr lang="nl-NL" sz="3200" dirty="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 dirty="0"/>
              <a:t>Oever</a:t>
            </a:r>
          </a:p>
          <a:p>
            <a:r>
              <a:rPr lang="nl-NL" sz="2000" dirty="0"/>
              <a:t>Ludwig </a:t>
            </a:r>
            <a:r>
              <a:rPr lang="nl-NL" sz="2000" dirty="0" err="1"/>
              <a:t>Volbeda</a:t>
            </a:r>
            <a:endParaRPr lang="nl-NL" sz="20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D2A18-7A99-C045-9B4A-63D7361AE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3D050A13-5D21-E503-FC1C-25B3187D1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schets, illustratie, Kinderkunst, kunst&#10;&#10;Door AI gegenereerde inhoud is mogelijk onjuist.">
            <a:extLst>
              <a:ext uri="{FF2B5EF4-FFF2-40B4-BE49-F238E27FC236}">
                <a16:creationId xmlns:a16="http://schemas.microsoft.com/office/drawing/2014/main" id="{3EA39337-C8BD-4D12-F6FC-A33548912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13756"/>
            <a:ext cx="12192000" cy="9373898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1B97B969-146B-3E32-1843-D4C4C7C57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187734-4251-9303-7AFD-D44601D70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Les 3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CE153A2-F060-8F30-684B-0A0B6DCC5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 dirty="0">
                <a:solidFill>
                  <a:schemeClr val="bg1"/>
                </a:solidFill>
              </a:rPr>
              <a:t>‘Meer dan een gezicht’</a:t>
            </a:r>
          </a:p>
        </p:txBody>
      </p:sp>
    </p:spTree>
    <p:extLst>
      <p:ext uri="{BB962C8B-B14F-4D97-AF65-F5344CB8AC3E}">
        <p14:creationId xmlns:p14="http://schemas.microsoft.com/office/powerpoint/2010/main" val="178303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BB3DB-2FF0-B9BD-20EB-9B6F5FCB0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5" name="Rectangle 1059">
            <a:extLst>
              <a:ext uri="{FF2B5EF4-FFF2-40B4-BE49-F238E27FC236}">
                <a16:creationId xmlns:a16="http://schemas.microsoft.com/office/drawing/2014/main" id="{9E433CB3-EAB2-4842-A1DD-7BC051B55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6" name="Rectangle 1061">
            <a:extLst>
              <a:ext uri="{FF2B5EF4-FFF2-40B4-BE49-F238E27FC236}">
                <a16:creationId xmlns:a16="http://schemas.microsoft.com/office/drawing/2014/main" id="{6FAF9F3F-2AF9-4108-A33C-05E0835A9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19945"/>
            <a:ext cx="12192000" cy="3138055"/>
          </a:xfrm>
          <a:prstGeom prst="rect">
            <a:avLst/>
          </a:prstGeom>
          <a:gradFill>
            <a:gsLst>
              <a:gs pos="47000">
                <a:srgbClr val="000000">
                  <a:alpha val="29000"/>
                </a:srgbClr>
              </a:gs>
              <a:gs pos="0">
                <a:schemeClr val="tx1">
                  <a:alpha val="0"/>
                </a:scheme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" name="Freeform: Shape 1063">
            <a:extLst>
              <a:ext uri="{FF2B5EF4-FFF2-40B4-BE49-F238E27FC236}">
                <a16:creationId xmlns:a16="http://schemas.microsoft.com/office/drawing/2014/main" id="{F776B0B4-EBCF-4292-BACF-A789A13BB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5800 w 12192000"/>
              <a:gd name="connsiteY0" fmla="*/ 685800 h 6858000"/>
              <a:gd name="connsiteX1" fmla="*/ 685800 w 12192000"/>
              <a:gd name="connsiteY1" fmla="*/ 6172200 h 6858000"/>
              <a:gd name="connsiteX2" fmla="*/ 11506200 w 12192000"/>
              <a:gd name="connsiteY2" fmla="*/ 6172200 h 6858000"/>
              <a:gd name="connsiteX3" fmla="*/ 11506200 w 12192000"/>
              <a:gd name="connsiteY3" fmla="*/ 6858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709233C-2ADC-AE1F-E98B-70AA4223C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54" y="6213008"/>
            <a:ext cx="2737339" cy="512145"/>
          </a:xfrm>
        </p:spPr>
        <p:txBody>
          <a:bodyPr>
            <a:normAutofit fontScale="90000"/>
          </a:bodyPr>
          <a:lstStyle/>
          <a:p>
            <a:pPr algn="l"/>
            <a:r>
              <a:rPr lang="nl-NL" sz="3200" dirty="0" err="1">
                <a:solidFill>
                  <a:srgbClr val="FFFFFF"/>
                </a:solidFill>
              </a:rPr>
              <a:t>Memoji</a:t>
            </a:r>
            <a:endParaRPr lang="nl-NL" sz="3200" dirty="0">
              <a:solidFill>
                <a:srgbClr val="FFFFFF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960B8BA-6DF7-C9A5-01C6-75E5FCA29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9770" y="6213008"/>
            <a:ext cx="5093676" cy="64499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nl-NL" sz="2000" dirty="0">
                <a:solidFill>
                  <a:srgbClr val="FFFFFF"/>
                </a:solidFill>
              </a:rPr>
              <a:t>Kies 3 </a:t>
            </a:r>
            <a:r>
              <a:rPr lang="nl-NL" sz="2000" dirty="0" err="1">
                <a:solidFill>
                  <a:srgbClr val="FFFFFF"/>
                </a:solidFill>
              </a:rPr>
              <a:t>emoji’s</a:t>
            </a:r>
            <a:r>
              <a:rPr lang="nl-NL" sz="2000" dirty="0">
                <a:solidFill>
                  <a:srgbClr val="FFFFFF"/>
                </a:solidFill>
              </a:rPr>
              <a:t> die bij jouw ‘identiteit passen.</a:t>
            </a:r>
          </a:p>
          <a:p>
            <a:pPr algn="r"/>
            <a:r>
              <a:rPr lang="nl-NL" sz="2000" dirty="0">
                <a:solidFill>
                  <a:srgbClr val="FFFFFF"/>
                </a:solidFill>
              </a:rPr>
              <a:t>Bespreek met je klasgenoot welke </a:t>
            </a:r>
            <a:r>
              <a:rPr lang="nl-NL" sz="2000" dirty="0" err="1">
                <a:solidFill>
                  <a:srgbClr val="FFFFFF"/>
                </a:solidFill>
              </a:rPr>
              <a:t>emojij’s</a:t>
            </a:r>
            <a:r>
              <a:rPr lang="nl-NL" sz="2000" dirty="0">
                <a:solidFill>
                  <a:srgbClr val="FFFFFF"/>
                </a:solidFill>
              </a:rPr>
              <a:t> jij hebt gekozen en waarom?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C3FB548-F597-0FB1-B7FE-AE62AB282AC0}"/>
              </a:ext>
            </a:extLst>
          </p:cNvPr>
          <p:cNvSpPr txBox="1"/>
          <p:nvPr/>
        </p:nvSpPr>
        <p:spPr>
          <a:xfrm>
            <a:off x="738554" y="996122"/>
            <a:ext cx="1071489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☝️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✍️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👱‍♀️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👳‍♀️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👮‍♀️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👷‍♀️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💂‍♀️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🕵️‍♀️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🕵️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👩‍⚕️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👨‍⚕️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👨‍🎤 👩‍🏫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👩‍✈️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👨‍✈️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👩‍⚖️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👨‍⚖️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🙇‍♀️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💁‍♂️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🙅‍♂️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🙆‍♂️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🙋‍♂️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🤦‍♀️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🤦‍♂️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🤷‍♀️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🤷‍♂️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🙎‍♂️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🙍‍♂️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💇‍♂️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💆‍♂️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👯‍♂️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🚶‍♀️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🏃‍♀️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👩‍❤️‍👩👨‍❤️‍👨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👩‍❤️‍💋‍👩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👨‍❤️‍💋‍👨👪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👨‍👩‍👧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👨‍👩‍👧‍👦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👨‍👩‍👦‍👦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👨‍👩‍👧‍👧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👩‍👩‍👦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👩‍👩‍👧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👩‍👩‍👧‍👦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👩‍👩‍👦‍👦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👩‍👩‍👧‍👧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👨‍👨‍👦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👨‍👨‍👧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👨‍👨‍👧‍👦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👨‍👨‍👦‍👦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👨‍👨‍👧‍👧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👩‍👧‍👦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👩‍👦‍👦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👩‍👧‍👧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👨‍👧‍👦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👨‍👦‍👦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👨‍👧‍👧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👕 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☂️🐶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🐲</a:t>
            </a:r>
            <a:r>
              <a:rPr lang="nl-NL" sz="1200" dirty="0">
                <a:effectLst/>
              </a:rPr>
              <a:t> 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☘️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⭐️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⚡️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☄️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⛅️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☁️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☃️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⛄️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❄️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☔️</a:t>
            </a:r>
            <a:r>
              <a:rPr lang="nl-NL" sz="1200" dirty="0">
                <a:effectLst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✈️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⛵️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⚓️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⛽️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⛲️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⛺️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⛪️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🌁</a:t>
            </a:r>
            <a:r>
              <a:rPr lang="nl-NL" sz="1200" dirty="0">
                <a:effectLst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⚽️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⚾️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⛳️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🏋️‍♀️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🏋️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🤼‍♀️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🤼‍♂️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🤸‍♀️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🤸‍♂️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⛹️‍♀️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⛹️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🤾‍♀️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🤾‍♂️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🏌️‍♀️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🏌️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🏄‍♀️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🏊‍♀️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🤽‍♀️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🤽‍♂️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🚣‍♀️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🚴‍♀️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🚵‍♀️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🤹‍♀️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🤹‍♂️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🎰</a:t>
            </a:r>
            <a:r>
              <a:rPr lang="nl-NL" sz="1200" dirty="0">
                <a:effectLst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🏳️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🏳️‍🌈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🇭🇷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😀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😃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😄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😁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😆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😅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😂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🤣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☺️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😊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😇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🙂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🙃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😉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😌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😍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😘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😗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😙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😚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😋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😜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😝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😛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🤑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🤗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🤓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😎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🤡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🤠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😒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😞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😔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😟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😕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🙁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☹️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😣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😖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😫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😩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😤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😠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😡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😶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😐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😑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😯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😦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😧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😮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😲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😵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😳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😱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😨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😰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😢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😥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🤤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😭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😓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😪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😴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🙄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🤔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🤥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😬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🤐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🤢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🤧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😷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🤒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🤕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😈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👿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👹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👺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💩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👻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💀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☠️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👽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👾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🤖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🎃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😺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😸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😹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😻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😼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😽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🙀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😿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😾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👐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🙌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🤝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👍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👎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👊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✊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🤛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🤜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🤞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✌️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🤘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👌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👈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👉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👆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👇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🇩🇪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🇭🇹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🇭🇳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🇭🇰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🇭🇺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🇮🇹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🇯🇲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🇯🇵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🇯🇪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🇯🇴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🇽🇰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🇾🇹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🇫🇲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🇲🇵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🇳🇴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🇴🇲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🇶🇦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🇷🇪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🇷🇴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🇷🇺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🇷🇼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🇼🇸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🇷🇸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🇿🇦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🇰🇳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🇱🇨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🇵🇲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🇻🇨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🇸🇩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🇸🇷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🇸🇿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🇸🇪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🇨🇭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🇸🇾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🇹🇼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🇹🇯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🇹🇿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🇹🇭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🇹🇱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🇹🇬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🇹🇰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🇹🇴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🇹🇹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🇹🇳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🇹🇷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🇹🇲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🇹🇨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🇹🇻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🇻🇮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🇺🇬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🇺🇦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🇦🇪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🇬🇧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🇺🇸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🇺🇾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🇺🇿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🇻🇺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🇻🇦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🇻🇪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🇻🇳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🇼🇫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🇪🇭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🇾🇪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🇿🇲</a:t>
            </a:r>
            <a:r>
              <a:rPr lang="nl-NL" sz="1200" dirty="0">
                <a:solidFill>
                  <a:srgbClr val="4F7B5B"/>
                </a:solidFill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🇿🇼</a:t>
            </a:r>
            <a:r>
              <a:rPr lang="nl-NL" sz="1200" dirty="0"/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🇱🇰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🇧🇱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🇸🇭❤️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❣️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☮️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✝️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☪️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☸️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✡️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☯️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☦️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♈️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♉️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♊️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♋️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♌️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♍️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♎️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♏️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♐️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♑️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♒️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♓️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⚛️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☢️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☣️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🈚️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🈷️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✴️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4F7B5B"/>
                </a:solidFill>
                <a:effectLst/>
                <a:latin typeface="Apple Color Emoji" pitchFamily="2" charset="0"/>
                <a:ea typeface="Apple Color Emoji" pitchFamily="2" charset="0"/>
                <a:cs typeface="Apple Color Emoji" pitchFamily="2" charset="0"/>
              </a:rPr>
              <a:t>㊙️</a:t>
            </a:r>
            <a:r>
              <a:rPr lang="en-US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4F7B5B"/>
                </a:solidFill>
                <a:effectLst/>
                <a:latin typeface="Apple Color Emoji" pitchFamily="2" charset="0"/>
                <a:ea typeface="Apple Color Emoji" pitchFamily="2" charset="0"/>
                <a:cs typeface="Apple Color Emoji" pitchFamily="2" charset="0"/>
              </a:rPr>
              <a:t>㊗️</a:t>
            </a:r>
            <a:r>
              <a:rPr lang="en-US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🅰️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🅱️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🅾️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⭕️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⛔️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♨️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❗️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‼️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⁉️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4F7B5B"/>
                </a:solidFill>
                <a:effectLst/>
                <a:latin typeface="Apple Color Emoji" pitchFamily="2" charset="0"/>
                <a:ea typeface="Apple Color Emoji" pitchFamily="2" charset="0"/>
                <a:cs typeface="Apple Color Emoji" pitchFamily="2" charset="0"/>
              </a:rPr>
              <a:t>〽️</a:t>
            </a:r>
            <a:r>
              <a:rPr lang="en-US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⚠️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⚜️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♻️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🈯️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❇️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✳️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Ⓜ️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♿️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🅿️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ℹ️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0️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1️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2️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3️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4️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5️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6️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7️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8️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9️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#️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*️</a:t>
            </a:r>
            <a:r>
              <a:rPr lang="nl-NL" sz="1200" dirty="0">
                <a:solidFill>
                  <a:srgbClr val="4F7B5B"/>
                </a:solidFill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▶️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◀️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➡️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⬅️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⬆️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⬇️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↗️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↘️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↙️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↖️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↕️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↔️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↪️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↩️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⤴️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⤵️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✖️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™️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©️ ®️ </a:t>
            </a:r>
            <a:r>
              <a:rPr lang="en-US" sz="1200" dirty="0">
                <a:solidFill>
                  <a:srgbClr val="4F7B5B"/>
                </a:solidFill>
                <a:effectLst/>
                <a:latin typeface="Apple Color Emoji" pitchFamily="2" charset="0"/>
                <a:ea typeface="Apple Color Emoji" pitchFamily="2" charset="0"/>
                <a:cs typeface="Apple Color Emoji" pitchFamily="2" charset="0"/>
              </a:rPr>
              <a:t>〰️</a:t>
            </a:r>
            <a:r>
              <a:rPr lang="en-US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✔️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☑️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⚪️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⚫️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▪️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▫️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◾️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◽️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◼️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◻️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⬛️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⬜️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👁‍🗨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♠️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♣️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♥️ ♦️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🀄️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🕧</a:t>
            </a:r>
            <a:r>
              <a:rPr lang="nl-NL" sz="1200" dirty="0">
                <a:effectLst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⌚️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⌨️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☎️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⌛️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⚖️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⚙️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⚔️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⚰️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⚱️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⚗️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✉️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🏳️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🏁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🏳️‍🌈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✂️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✒️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✏️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🔓🍏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🍎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🍊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🍋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🍌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🍉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🍇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🍈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🍍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🥑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🍅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🍆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🥒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🌽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🍠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🥐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🧀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🍳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🥓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🥞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🍤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🍖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🍕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🍔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🍟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🌯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🥗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🍝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🍜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🍲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🍥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🍣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🍱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🍚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🍙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🍘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🍢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🍡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🍧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🍨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🍦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🍰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🍮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🍭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🍬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🍫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🍿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🍩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🍪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🥛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🍼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☕️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🍵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🍶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🍺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🍻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🥂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🍷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🥃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🍸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🍹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🍾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🥄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🍴</a:t>
            </a:r>
            <a:r>
              <a:rPr lang="nl-NL" sz="1200" dirty="0">
                <a:solidFill>
                  <a:srgbClr val="4F7B5B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1200" dirty="0">
                <a:solidFill>
                  <a:srgbClr val="4F7B5B"/>
                </a:solidFill>
                <a:effectLst/>
                <a:latin typeface="Apple Color Emoji" pitchFamily="2" charset="0"/>
                <a:ea typeface="Times New Roman" panose="02020603050405020304" pitchFamily="18" charset="0"/>
                <a:cs typeface="Apple Color Emoji" pitchFamily="2" charset="0"/>
              </a:rPr>
              <a:t>🍽</a:t>
            </a:r>
            <a:endParaRPr lang="nl-N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endParaRPr lang="nl-N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Stroomdiagram: Alternatief proces 4">
            <a:extLst>
              <a:ext uri="{FF2B5EF4-FFF2-40B4-BE49-F238E27FC236}">
                <a16:creationId xmlns:a16="http://schemas.microsoft.com/office/drawing/2014/main" id="{40781301-D72D-47DF-740B-A23DC6AD179D}"/>
              </a:ext>
            </a:extLst>
          </p:cNvPr>
          <p:cNvSpPr/>
          <p:nvPr/>
        </p:nvSpPr>
        <p:spPr>
          <a:xfrm>
            <a:off x="10263554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Startopdracht</a:t>
            </a:r>
          </a:p>
        </p:txBody>
      </p:sp>
    </p:spTree>
    <p:extLst>
      <p:ext uri="{BB962C8B-B14F-4D97-AF65-F5344CB8AC3E}">
        <p14:creationId xmlns:p14="http://schemas.microsoft.com/office/powerpoint/2010/main" val="1912504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261979-5DB2-D9FC-3163-09774B87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0" name="Rectangle 1059">
            <a:extLst>
              <a:ext uri="{FF2B5EF4-FFF2-40B4-BE49-F238E27FC236}">
                <a16:creationId xmlns:a16="http://schemas.microsoft.com/office/drawing/2014/main" id="{BFB2D26E-FBAE-45B8-B0F6-80E4ABDEC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23442A66-721F-4552-A3AD-3A2215F0C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64" name="Rectangle 1063">
            <a:extLst>
              <a:ext uri="{FF2B5EF4-FFF2-40B4-BE49-F238E27FC236}">
                <a16:creationId xmlns:a16="http://schemas.microsoft.com/office/drawing/2014/main" id="{67EA5288-5BEB-4C44-949A-ED209FE21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BE7B68-7D39-F671-4D6B-E75215635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90"/>
            <a:ext cx="2705101" cy="1097280"/>
          </a:xfrm>
        </p:spPr>
        <p:txBody>
          <a:bodyPr>
            <a:normAutofit/>
          </a:bodyPr>
          <a:lstStyle/>
          <a:p>
            <a:r>
              <a:rPr lang="nl-NL" sz="3000" dirty="0"/>
              <a:t>Identiteit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1806A0F-F766-0462-B479-5C263B567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508738"/>
            <a:ext cx="2705100" cy="2977663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/>
              <a:t>Waar denk jij aan bij het woord ’identiteit’?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Het boek Oever gaat over ontdekken wie je bent. Ken jij meer boeken, series of films die over dit onderwerp gaan? Welke? </a:t>
            </a:r>
            <a:endParaRPr lang="nl-NL" sz="1100" dirty="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BF98B1AE-AC57-4648-59AA-69456CC55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nnenstebuiten | Disney wiki | Fandom">
            <a:extLst>
              <a:ext uri="{FF2B5EF4-FFF2-40B4-BE49-F238E27FC236}">
                <a16:creationId xmlns:a16="http://schemas.microsoft.com/office/drawing/2014/main" id="{6BA8C6D0-08EF-0E72-8124-30C2BDAAA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1660">
            <a:off x="6057900" y="562706"/>
            <a:ext cx="2222522" cy="314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eartstopper Deel 1 - Graphic novel over liefde en vriendschap - Netflix  serie | bol">
            <a:extLst>
              <a:ext uri="{FF2B5EF4-FFF2-40B4-BE49-F238E27FC236}">
                <a16:creationId xmlns:a16="http://schemas.microsoft.com/office/drawing/2014/main" id="{7C3477F9-FFB0-5F9C-3381-12E30EDD0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4251">
            <a:off x="9100183" y="316009"/>
            <a:ext cx="2145032" cy="32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pijt! - Leesbevordering in de klas">
            <a:extLst>
              <a:ext uri="{FF2B5EF4-FFF2-40B4-BE49-F238E27FC236}">
                <a16:creationId xmlns:a16="http://schemas.microsoft.com/office/drawing/2014/main" id="{2FAC63DB-9DF5-4202-A3B2-DFF21B534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270">
            <a:off x="9735306" y="3782852"/>
            <a:ext cx="2099042" cy="296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rugklas Seizoen 1 (Dvd), Chloë Maessen | Dvd's | bol">
            <a:extLst>
              <a:ext uri="{FF2B5EF4-FFF2-40B4-BE49-F238E27FC236}">
                <a16:creationId xmlns:a16="http://schemas.microsoft.com/office/drawing/2014/main" id="{8E7FAFD2-7D92-35E3-F978-F3D34B80D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18810">
            <a:off x="6198163" y="3610721"/>
            <a:ext cx="2210318" cy="314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arry Slee - Noorderlicht - Casperle kinder- en Jeugdboeken">
            <a:extLst>
              <a:ext uri="{FF2B5EF4-FFF2-40B4-BE49-F238E27FC236}">
                <a16:creationId xmlns:a16="http://schemas.microsoft.com/office/drawing/2014/main" id="{D5507D4F-504A-4BE0-74E3-28812327C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6894">
            <a:off x="7141528" y="2334373"/>
            <a:ext cx="3319143" cy="331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A51F465A-AAFD-4F5B-70F3-9552AFE39153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Klassengesprek</a:t>
            </a:r>
          </a:p>
        </p:txBody>
      </p:sp>
    </p:spTree>
    <p:extLst>
      <p:ext uri="{BB962C8B-B14F-4D97-AF65-F5344CB8AC3E}">
        <p14:creationId xmlns:p14="http://schemas.microsoft.com/office/powerpoint/2010/main" val="94940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535F7F-8031-70FD-212E-7DF64D581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D88D92A0-2511-DED9-A6FE-61253324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insect, ongewerveld dier, ongedierte, geleedpotige&#10;&#10;Door AI gegenereerde inhoud is mogelijk onjuist.">
            <a:extLst>
              <a:ext uri="{FF2B5EF4-FFF2-40B4-BE49-F238E27FC236}">
                <a16:creationId xmlns:a16="http://schemas.microsoft.com/office/drawing/2014/main" id="{D283ED0D-1840-1187-BE05-88BB673B9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8" r="2436"/>
          <a:stretch>
            <a:fillRect/>
          </a:stretch>
        </p:blipFill>
        <p:spPr>
          <a:xfrm>
            <a:off x="20" y="10"/>
            <a:ext cx="4762480" cy="6857989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DE99352F-C80B-BB67-590D-0146427E2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0019A09D-B50E-1BDC-7AC7-F78BC2704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9CB0BF-0336-39CB-D4EE-4A0F51185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27390"/>
            <a:ext cx="4762500" cy="2360429"/>
          </a:xfrm>
        </p:spPr>
        <p:txBody>
          <a:bodyPr>
            <a:normAutofit/>
          </a:bodyPr>
          <a:lstStyle/>
          <a:p>
            <a:r>
              <a:rPr lang="nl-NL" dirty="0"/>
              <a:t>Lezen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69964FA-2115-32C1-ECA5-1BA729664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623114"/>
            <a:ext cx="4762500" cy="1371601"/>
          </a:xfrm>
        </p:spPr>
        <p:txBody>
          <a:bodyPr>
            <a:normAutofit/>
          </a:bodyPr>
          <a:lstStyle/>
          <a:p>
            <a:r>
              <a:rPr lang="nl-NL" dirty="0"/>
              <a:t>Pagina 47 - 85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1CCF3686-04EC-3162-CD4D-B5DF39C71847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Lezen</a:t>
            </a:r>
          </a:p>
        </p:txBody>
      </p:sp>
      <p:pic>
        <p:nvPicPr>
          <p:cNvPr id="8" name="Graphic 7" descr="Storytelling silhouet">
            <a:extLst>
              <a:ext uri="{FF2B5EF4-FFF2-40B4-BE49-F238E27FC236}">
                <a16:creationId xmlns:a16="http://schemas.microsoft.com/office/drawing/2014/main" id="{8BB680B0-AFD2-1815-FCAE-E9F44FB83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6702" y="1266509"/>
            <a:ext cx="2141095" cy="21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79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D4CC2-C005-DE70-DCF4-37E7A3A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665995F0-4CFB-450D-95DF-6320D9F8A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tekening, schets, bloem, plant&#10;&#10;Door AI gegenereerde inhoud is mogelijk onjuist.">
            <a:extLst>
              <a:ext uri="{FF2B5EF4-FFF2-40B4-BE49-F238E27FC236}">
                <a16:creationId xmlns:a16="http://schemas.microsoft.com/office/drawing/2014/main" id="{54E5FEED-9F9C-B517-033D-C97A7A106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447" y="0"/>
            <a:ext cx="5202625" cy="7146905"/>
          </a:xfrm>
          <a:prstGeom prst="rect">
            <a:avLst/>
          </a:prstGeom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A8F68085-6CA7-41F0-9CD5-155F2FC02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6700" y="685800"/>
            <a:ext cx="4076700" cy="54864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B84FA8-42C6-58A5-DA85-81C32FE34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4747" y="1214438"/>
            <a:ext cx="3100606" cy="2517591"/>
          </a:xfrm>
        </p:spPr>
        <p:txBody>
          <a:bodyPr>
            <a:normAutofit/>
          </a:bodyPr>
          <a:lstStyle/>
          <a:p>
            <a:r>
              <a:rPr lang="nl-NL" sz="3200" dirty="0">
                <a:solidFill>
                  <a:schemeClr val="bg2"/>
                </a:solidFill>
              </a:rPr>
              <a:t>De muzikale spiegel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30E4927-D9F4-8D09-2B6C-825196B2D8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2500" y="4114800"/>
            <a:ext cx="2705100" cy="1371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200" i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‘Als jij een soundtrack voor je leven had, welk nummer zou dat zijn? Waarom?’</a:t>
            </a:r>
            <a:r>
              <a:rPr lang="nl-NL" sz="2200">
                <a:solidFill>
                  <a:schemeClr val="bg1"/>
                </a:solidFill>
                <a:effectLst/>
              </a:rPr>
              <a:t> </a:t>
            </a:r>
            <a:endParaRPr lang="nl-NL" sz="2200">
              <a:solidFill>
                <a:schemeClr val="bg1"/>
              </a:solidFill>
            </a:endParaRPr>
          </a:p>
        </p:txBody>
      </p:sp>
      <p:pic>
        <p:nvPicPr>
          <p:cNvPr id="3074" name="Picture 2" descr="Music Notes On Open Book Background Stockvectorkunst en meer beelden van  Muzieknoot - Muzieknoot, Bladmuziek, Abstract - iStock">
            <a:extLst>
              <a:ext uri="{FF2B5EF4-FFF2-40B4-BE49-F238E27FC236}">
                <a16:creationId xmlns:a16="http://schemas.microsoft.com/office/drawing/2014/main" id="{C44F9D0E-23E9-482C-895E-C24F05576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7" r="22859"/>
          <a:stretch>
            <a:fillRect/>
          </a:stretch>
        </p:blipFill>
        <p:spPr bwMode="auto">
          <a:xfrm>
            <a:off x="20" y="10"/>
            <a:ext cx="33908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CEFCCBCC-AE02-F1FF-9852-4BC1F52F7727}"/>
              </a:ext>
            </a:extLst>
          </p:cNvPr>
          <p:cNvSpPr/>
          <p:nvPr/>
        </p:nvSpPr>
        <p:spPr>
          <a:xfrm>
            <a:off x="9941170" y="0"/>
            <a:ext cx="2343360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Verwerkingsopdracht</a:t>
            </a:r>
          </a:p>
        </p:txBody>
      </p:sp>
    </p:spTree>
    <p:extLst>
      <p:ext uri="{BB962C8B-B14F-4D97-AF65-F5344CB8AC3E}">
        <p14:creationId xmlns:p14="http://schemas.microsoft.com/office/powerpoint/2010/main" val="163517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325335-F7F3-27A3-670B-026E2B8CF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0" name="Rectangle 3085">
            <a:extLst>
              <a:ext uri="{FF2B5EF4-FFF2-40B4-BE49-F238E27FC236}">
                <a16:creationId xmlns:a16="http://schemas.microsoft.com/office/drawing/2014/main" id="{F42F4BFD-D349-4092-8643-BD368AE67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1" name="Rectangle 3087">
            <a:extLst>
              <a:ext uri="{FF2B5EF4-FFF2-40B4-BE49-F238E27FC236}">
                <a16:creationId xmlns:a16="http://schemas.microsoft.com/office/drawing/2014/main" id="{39B36BF9-47A8-4BAA-B4FE-8672D9334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CF9975-2D43-5294-AB1A-48A1BB696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30" y="478302"/>
            <a:ext cx="6769070" cy="10503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 cap="all" spc="300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Werkblad ‘soundtrack van Jip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AD6BEC3-B4B7-BC51-6545-0E179BA6F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1817153"/>
            <a:ext cx="6823155" cy="4448095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lvl="0">
              <a:buClr>
                <a:srgbClr val="000000"/>
              </a:buClr>
            </a:pPr>
            <a:r>
              <a:rPr lang="en-US" sz="4000" i="1" dirty="0" err="1">
                <a:effectLst/>
              </a:rPr>
              <a:t>Kies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een</a:t>
            </a:r>
            <a:r>
              <a:rPr lang="en-US" sz="4000" i="1" dirty="0">
                <a:effectLst/>
              </a:rPr>
              <a:t> </a:t>
            </a:r>
            <a:r>
              <a:rPr lang="en-US" sz="4000" i="1" dirty="0" err="1">
                <a:effectLst/>
              </a:rPr>
              <a:t>nummer</a:t>
            </a:r>
            <a:r>
              <a:rPr lang="en-US" sz="4000" i="1" dirty="0">
                <a:effectLst/>
              </a:rPr>
              <a:t> </a:t>
            </a:r>
            <a:r>
              <a:rPr lang="en-US" sz="4000" dirty="0" err="1">
                <a:effectLst/>
              </a:rPr>
              <a:t>dat</a:t>
            </a:r>
            <a:r>
              <a:rPr lang="en-US" sz="4000" dirty="0">
                <a:effectLst/>
              </a:rPr>
              <a:t> past bij Jip of een belangrijk moment in het boek. </a:t>
            </a:r>
          </a:p>
          <a:p>
            <a:pPr marL="114300" lvl="0" algn="l">
              <a:buClr>
                <a:srgbClr val="000000"/>
              </a:buClr>
            </a:pPr>
            <a:endParaRPr lang="en-US" sz="3200" dirty="0"/>
          </a:p>
          <a:p>
            <a:pPr marL="114300" lvl="0" algn="l">
              <a:buClr>
                <a:srgbClr val="000000"/>
              </a:buClr>
            </a:pPr>
            <a:r>
              <a:rPr lang="en-US" sz="2800" dirty="0"/>
              <a:t>Je </a:t>
            </a:r>
            <a:r>
              <a:rPr lang="en-US" sz="2800" dirty="0" err="1"/>
              <a:t>kunt</a:t>
            </a:r>
            <a:r>
              <a:rPr lang="en-US" sz="2800" dirty="0"/>
              <a:t> </a:t>
            </a:r>
            <a:r>
              <a:rPr lang="en-US" sz="2800" dirty="0" err="1"/>
              <a:t>hierbij</a:t>
            </a:r>
            <a:r>
              <a:rPr lang="en-US" sz="2800" dirty="0"/>
              <a:t> </a:t>
            </a:r>
            <a:r>
              <a:rPr lang="en-US" sz="2800" dirty="0" err="1"/>
              <a:t>denken</a:t>
            </a:r>
            <a:r>
              <a:rPr lang="en-US" sz="2800" dirty="0"/>
              <a:t> </a:t>
            </a:r>
            <a:r>
              <a:rPr lang="en-US" sz="2800" dirty="0" err="1"/>
              <a:t>aan</a:t>
            </a:r>
            <a:r>
              <a:rPr lang="en-US" sz="2800" dirty="0"/>
              <a:t>:</a:t>
            </a:r>
            <a:endParaRPr lang="en-US" sz="2800" dirty="0">
              <a:effectLst/>
            </a:endParaRPr>
          </a:p>
          <a:p>
            <a:pPr marL="457200" lvl="0" indent="-342900" algn="l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800" dirty="0"/>
              <a:t>De </a:t>
            </a:r>
            <a:r>
              <a:rPr lang="en-US" sz="2800" dirty="0" err="1"/>
              <a:t>e</a:t>
            </a:r>
            <a:r>
              <a:rPr lang="en-US" sz="2800" dirty="0" err="1">
                <a:effectLst/>
              </a:rPr>
              <a:t>moties</a:t>
            </a:r>
            <a:r>
              <a:rPr lang="en-US" sz="2800" dirty="0">
                <a:effectLst/>
              </a:rPr>
              <a:t> van </a:t>
            </a:r>
            <a:r>
              <a:rPr lang="en-US" sz="2800" dirty="0" err="1">
                <a:effectLst/>
              </a:rPr>
              <a:t>Jip</a:t>
            </a:r>
            <a:endParaRPr lang="en-US" sz="2800" dirty="0">
              <a:effectLst/>
            </a:endParaRPr>
          </a:p>
          <a:p>
            <a:pPr marL="457200" lvl="0" indent="-342900" algn="l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800" dirty="0" err="1">
                <a:effectLst/>
              </a:rPr>
              <a:t>Jips</a:t>
            </a:r>
            <a:r>
              <a:rPr lang="en-US" sz="2800" dirty="0">
                <a:effectLst/>
              </a:rPr>
              <a:t> persoonlijkheid of </a:t>
            </a:r>
            <a:r>
              <a:rPr lang="en-US" sz="2800" dirty="0" err="1">
                <a:effectLst/>
              </a:rPr>
              <a:t>keuzes</a:t>
            </a:r>
            <a:endParaRPr lang="en-US" sz="2800" dirty="0">
              <a:effectLst/>
            </a:endParaRPr>
          </a:p>
          <a:p>
            <a:pPr marL="457200" lvl="0" indent="-342900" algn="l">
              <a:buClr>
                <a:srgbClr val="000000"/>
              </a:buClr>
              <a:buFont typeface="Wingdings" pitchFamily="2" charset="2"/>
              <a:buChar char="Ø"/>
            </a:pPr>
            <a:r>
              <a:rPr lang="en-US" sz="2800" dirty="0" err="1">
                <a:effectLst/>
              </a:rPr>
              <a:t>Belangrijke</a:t>
            </a:r>
            <a:r>
              <a:rPr lang="en-US" sz="2800" dirty="0">
                <a:effectLst/>
              </a:rPr>
              <a:t> gebeurtenissen in het verhaal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074" name="Picture 2" descr="Music Notes On Open Book Background Stockvectorkunst en meer beelden van  Muzieknoot - Muzieknoot, Bladmuziek, Abstract - iStock">
            <a:extLst>
              <a:ext uri="{FF2B5EF4-FFF2-40B4-BE49-F238E27FC236}">
                <a16:creationId xmlns:a16="http://schemas.microsoft.com/office/drawing/2014/main" id="{8EA4E964-66FA-0680-D108-597E4AC61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3" r="5" b="5"/>
          <a:stretch>
            <a:fillRect/>
          </a:stretch>
        </p:blipFill>
        <p:spPr bwMode="auto">
          <a:xfrm>
            <a:off x="8839199" y="3818900"/>
            <a:ext cx="2667000" cy="237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5EC9EE00-925F-A77A-A0CA-D17B7C08CC93}"/>
              </a:ext>
            </a:extLst>
          </p:cNvPr>
          <p:cNvSpPr/>
          <p:nvPr/>
        </p:nvSpPr>
        <p:spPr>
          <a:xfrm>
            <a:off x="9941170" y="0"/>
            <a:ext cx="2343360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Verwerkingsopdracht</a:t>
            </a:r>
          </a:p>
        </p:txBody>
      </p:sp>
      <p:pic>
        <p:nvPicPr>
          <p:cNvPr id="6" name="Afbeelding 5" descr="Afbeelding met schets, zwart-wit, tekening, kunst&#10;&#10;Door AI gegenereerde inhoud is mogelijk onjuist.">
            <a:extLst>
              <a:ext uri="{FF2B5EF4-FFF2-40B4-BE49-F238E27FC236}">
                <a16:creationId xmlns:a16="http://schemas.microsoft.com/office/drawing/2014/main" id="{25F29067-6213-CA7A-FFD3-C47F07CBA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1449" y="784850"/>
            <a:ext cx="2222500" cy="22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1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E5994-0878-A92F-E2D5-EA48F702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4" name="Rectangle 1059">
            <a:extLst>
              <a:ext uri="{FF2B5EF4-FFF2-40B4-BE49-F238E27FC236}">
                <a16:creationId xmlns:a16="http://schemas.microsoft.com/office/drawing/2014/main" id="{7636B66F-C1F5-4C6F-8AFE-7A9AC0C34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5" name="Rectangle 1061">
            <a:extLst>
              <a:ext uri="{FF2B5EF4-FFF2-40B4-BE49-F238E27FC236}">
                <a16:creationId xmlns:a16="http://schemas.microsoft.com/office/drawing/2014/main" id="{47E6184C-EE3B-45AB-BF65-0467BFC8D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74676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1710BE-1F60-FBA4-BDE1-568F93C4A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685800"/>
            <a:ext cx="4724400" cy="3140611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2"/>
                </a:solidFill>
              </a:rPr>
              <a:t>De identiteit van Jip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8B70585-EF77-D97A-3A9C-C814F4971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981157"/>
            <a:ext cx="4724400" cy="1800665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1"/>
                </a:solidFill>
              </a:rPr>
              <a:t>‘Meer dan een gezicht’</a:t>
            </a:r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DA1A99E1-7C65-312E-DC19-5B9FE9D46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r="29518"/>
          <a:stretch>
            <a:fillRect/>
          </a:stretch>
        </p:blipFill>
        <p:spPr bwMode="auto">
          <a:xfrm>
            <a:off x="8166129" y="685800"/>
            <a:ext cx="334007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7E45C4E8-8CDC-408A-6A95-FBA071C59B59}"/>
              </a:ext>
            </a:extLst>
          </p:cNvPr>
          <p:cNvSpPr/>
          <p:nvPr/>
        </p:nvSpPr>
        <p:spPr>
          <a:xfrm>
            <a:off x="10191540" y="0"/>
            <a:ext cx="2343360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Lesafsluiting</a:t>
            </a:r>
          </a:p>
        </p:txBody>
      </p:sp>
    </p:spTree>
    <p:extLst>
      <p:ext uri="{BB962C8B-B14F-4D97-AF65-F5344CB8AC3E}">
        <p14:creationId xmlns:p14="http://schemas.microsoft.com/office/powerpoint/2010/main" val="147384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B3011D-0FDE-426B-B453-DC2E48C0B431}"/>
</file>

<file path=customXml/itemProps2.xml><?xml version="1.0" encoding="utf-8"?>
<ds:datastoreItem xmlns:ds="http://schemas.openxmlformats.org/officeDocument/2006/customXml" ds:itemID="{1962A19F-6F46-4002-88C8-D6389F5950E6}"/>
</file>

<file path=customXml/itemProps3.xml><?xml version="1.0" encoding="utf-8"?>
<ds:datastoreItem xmlns:ds="http://schemas.openxmlformats.org/officeDocument/2006/customXml" ds:itemID="{6A5E13F3-5914-4F2F-BEFD-4016B27A7511}"/>
</file>

<file path=docProps/app.xml><?xml version="1.0" encoding="utf-8"?>
<Properties xmlns="http://schemas.openxmlformats.org/officeDocument/2006/extended-properties" xmlns:vt="http://schemas.openxmlformats.org/officeDocument/2006/docPropsVTypes">
  <TotalTime>3063</TotalTime>
  <Words>1589</Words>
  <Application>Microsoft Macintosh PowerPoint</Application>
  <PresentationFormat>Breedbeeld</PresentationFormat>
  <Paragraphs>36</Paragraphs>
  <Slides>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8" baseType="lpstr">
      <vt:lpstr>Apple Color Emoji</vt:lpstr>
      <vt:lpstr>Aptos</vt:lpstr>
      <vt:lpstr>Arial</vt:lpstr>
      <vt:lpstr>Gill Sans MT</vt:lpstr>
      <vt:lpstr>Goudy Old Style</vt:lpstr>
      <vt:lpstr>Open Sans</vt:lpstr>
      <vt:lpstr>Segoe UI Symbol</vt:lpstr>
      <vt:lpstr>Times New Roman</vt:lpstr>
      <vt:lpstr>Wingdings</vt:lpstr>
      <vt:lpstr>ClassicFrameVTI</vt:lpstr>
      <vt:lpstr>Fictie lessen</vt:lpstr>
      <vt:lpstr>Les 3</vt:lpstr>
      <vt:lpstr>Memoji</vt:lpstr>
      <vt:lpstr>Identiteit</vt:lpstr>
      <vt:lpstr>Lezen</vt:lpstr>
      <vt:lpstr>De muzikale spiegel</vt:lpstr>
      <vt:lpstr>Werkblad ‘soundtrack van Jip</vt:lpstr>
      <vt:lpstr>De identiteit van Jip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lastModifiedBy>Isabel Cuijpers (student)</cp:lastModifiedBy>
  <cp:revision>22</cp:revision>
  <dcterms:created xsi:type="dcterms:W3CDTF">2025-11-20T14:19:15Z</dcterms:created>
  <dcterms:modified xsi:type="dcterms:W3CDTF">2026-01-01T18:19:41Z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</Properties>
</file>